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744" r:id="rId2"/>
    <p:sldId id="584" r:id="rId3"/>
    <p:sldId id="585" r:id="rId4"/>
    <p:sldId id="590" r:id="rId5"/>
    <p:sldId id="586" r:id="rId6"/>
    <p:sldId id="588" r:id="rId7"/>
    <p:sldId id="589" r:id="rId8"/>
    <p:sldId id="591" r:id="rId9"/>
    <p:sldId id="592" r:id="rId10"/>
    <p:sldId id="600" r:id="rId11"/>
    <p:sldId id="593" r:id="rId12"/>
    <p:sldId id="262" r:id="rId13"/>
    <p:sldId id="638" r:id="rId14"/>
    <p:sldId id="639" r:id="rId15"/>
    <p:sldId id="595" r:id="rId16"/>
    <p:sldId id="599" r:id="rId17"/>
    <p:sldId id="596" r:id="rId18"/>
    <p:sldId id="573" r:id="rId19"/>
    <p:sldId id="601" r:id="rId20"/>
    <p:sldId id="602" r:id="rId21"/>
    <p:sldId id="745" r:id="rId22"/>
    <p:sldId id="597" r:id="rId23"/>
    <p:sldId id="603" r:id="rId24"/>
    <p:sldId id="608" r:id="rId25"/>
    <p:sldId id="610" r:id="rId26"/>
    <p:sldId id="583" r:id="rId27"/>
    <p:sldId id="611" r:id="rId28"/>
    <p:sldId id="612" r:id="rId29"/>
    <p:sldId id="614" r:id="rId30"/>
    <p:sldId id="728" r:id="rId31"/>
    <p:sldId id="730" r:id="rId32"/>
    <p:sldId id="615" r:id="rId33"/>
    <p:sldId id="642" r:id="rId34"/>
    <p:sldId id="681" r:id="rId35"/>
    <p:sldId id="616" r:id="rId36"/>
    <p:sldId id="731" r:id="rId37"/>
    <p:sldId id="733" r:id="rId38"/>
    <p:sldId id="727" r:id="rId39"/>
    <p:sldId id="551" r:id="rId40"/>
    <p:sldId id="734" r:id="rId41"/>
    <p:sldId id="737" r:id="rId42"/>
    <p:sldId id="738" r:id="rId43"/>
    <p:sldId id="739" r:id="rId44"/>
    <p:sldId id="742" r:id="rId45"/>
    <p:sldId id="741" r:id="rId46"/>
    <p:sldId id="743" r:id="rId47"/>
    <p:sldId id="650" r:id="rId48"/>
    <p:sldId id="649"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9E9"/>
    <a:srgbClr val="ECA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2"/>
    <p:restoredTop sz="93182"/>
  </p:normalViewPr>
  <p:slideViewPr>
    <p:cSldViewPr snapToGrid="0" snapToObjects="1">
      <p:cViewPr varScale="1">
        <p:scale>
          <a:sx n="117" d="100"/>
          <a:sy n="117" d="100"/>
        </p:scale>
        <p:origin x="176" y="1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53F4C-6A2E-724F-B74F-F5501A626019}" type="datetimeFigureOut">
              <a:rPr lang="fr-FR" smtClean="0"/>
              <a:t>02/03/2023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850CE-F2AE-2446-BF98-0E858C72BA53}" type="slidenum">
              <a:rPr lang="fr-FR" smtClean="0"/>
              <a:t>‹N°›</a:t>
            </a:fld>
            <a:endParaRPr lang="fr-FR"/>
          </a:p>
        </p:txBody>
      </p:sp>
    </p:spTree>
    <p:extLst>
      <p:ext uri="{BB962C8B-B14F-4D97-AF65-F5344CB8AC3E}">
        <p14:creationId xmlns:p14="http://schemas.microsoft.com/office/powerpoint/2010/main" val="340105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C850CE-F2AE-2446-BF98-0E858C72BA53}" type="slidenum">
              <a:rPr lang="fr-FR" smtClean="0"/>
              <a:t>1</a:t>
            </a:fld>
            <a:endParaRPr lang="fr-FR"/>
          </a:p>
        </p:txBody>
      </p:sp>
    </p:spTree>
    <p:extLst>
      <p:ext uri="{BB962C8B-B14F-4D97-AF65-F5344CB8AC3E}">
        <p14:creationId xmlns:p14="http://schemas.microsoft.com/office/powerpoint/2010/main" val="51724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C850CE-F2AE-2446-BF98-0E858C72BA53}" type="slidenum">
              <a:rPr lang="fr-FR" smtClean="0"/>
              <a:t>3</a:t>
            </a:fld>
            <a:endParaRPr lang="fr-FR"/>
          </a:p>
        </p:txBody>
      </p:sp>
    </p:spTree>
    <p:extLst>
      <p:ext uri="{BB962C8B-B14F-4D97-AF65-F5344CB8AC3E}">
        <p14:creationId xmlns:p14="http://schemas.microsoft.com/office/powerpoint/2010/main" val="34214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C850CE-F2AE-2446-BF98-0E858C72BA53}" type="slidenum">
              <a:rPr lang="fr-FR" smtClean="0"/>
              <a:t>8</a:t>
            </a:fld>
            <a:endParaRPr lang="fr-FR"/>
          </a:p>
        </p:txBody>
      </p:sp>
    </p:spTree>
    <p:extLst>
      <p:ext uri="{BB962C8B-B14F-4D97-AF65-F5344CB8AC3E}">
        <p14:creationId xmlns:p14="http://schemas.microsoft.com/office/powerpoint/2010/main" val="350488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FF664FB-4833-604A-9152-C12571221F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82D510-BBAD-8048-8448-454F480DD9D5}" type="slidenum">
              <a:rPr lang="fr-FR" altLang="fr-FR" smtClean="0"/>
              <a:pPr>
                <a:spcBef>
                  <a:spcPct val="0"/>
                </a:spcBef>
              </a:pPr>
              <a:t>16</a:t>
            </a:fld>
            <a:endParaRPr lang="fr-FR" altLang="fr-FR" dirty="0"/>
          </a:p>
        </p:txBody>
      </p:sp>
      <p:sp>
        <p:nvSpPr>
          <p:cNvPr id="71682" name="Rectangle 7">
            <a:extLst>
              <a:ext uri="{FF2B5EF4-FFF2-40B4-BE49-F238E27FC236}">
                <a16:creationId xmlns:a16="http://schemas.microsoft.com/office/drawing/2014/main" id="{1A870141-6B6F-AA4F-90D1-7BECC53CC1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6071B54-ECB7-A44F-B677-214FE309AB5C}" type="slidenum">
              <a:rPr lang="fr-FR" altLang="fr-FR"/>
              <a:pPr algn="r" eaLnBrk="1" hangingPunct="1">
                <a:spcBef>
                  <a:spcPct val="0"/>
                </a:spcBef>
              </a:pPr>
              <a:t>16</a:t>
            </a:fld>
            <a:endParaRPr lang="fr-FR" altLang="fr-FR" dirty="0"/>
          </a:p>
        </p:txBody>
      </p:sp>
      <p:sp>
        <p:nvSpPr>
          <p:cNvPr id="71683" name="Rectangle 2">
            <a:extLst>
              <a:ext uri="{FF2B5EF4-FFF2-40B4-BE49-F238E27FC236}">
                <a16:creationId xmlns:a16="http://schemas.microsoft.com/office/drawing/2014/main" id="{2ABF1A9A-2F62-2544-8E65-0895D2F65766}"/>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83700F12-DE1B-BD4A-BC84-E9E6617E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latin typeface="Arial" panose="020B0604020202020204" pitchFamily="34" charset="0"/>
            </a:endParaRPr>
          </a:p>
        </p:txBody>
      </p:sp>
    </p:spTree>
    <p:extLst>
      <p:ext uri="{BB962C8B-B14F-4D97-AF65-F5344CB8AC3E}">
        <p14:creationId xmlns:p14="http://schemas.microsoft.com/office/powerpoint/2010/main" val="231295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C850CE-F2AE-2446-BF98-0E858C72BA53}" type="slidenum">
              <a:rPr lang="fr-FR" smtClean="0"/>
              <a:t>36</a:t>
            </a:fld>
            <a:endParaRPr lang="fr-FR"/>
          </a:p>
        </p:txBody>
      </p:sp>
    </p:spTree>
    <p:extLst>
      <p:ext uri="{BB962C8B-B14F-4D97-AF65-F5344CB8AC3E}">
        <p14:creationId xmlns:p14="http://schemas.microsoft.com/office/powerpoint/2010/main" val="80656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1C850CE-F2AE-2446-BF98-0E858C72BA53}" type="slidenum">
              <a:rPr lang="fr-FR" smtClean="0"/>
              <a:t>46</a:t>
            </a:fld>
            <a:endParaRPr lang="fr-FR"/>
          </a:p>
        </p:txBody>
      </p:sp>
    </p:spTree>
    <p:extLst>
      <p:ext uri="{BB962C8B-B14F-4D97-AF65-F5344CB8AC3E}">
        <p14:creationId xmlns:p14="http://schemas.microsoft.com/office/powerpoint/2010/main" val="7700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C850CE-F2AE-2446-BF98-0E858C72BA53}" type="slidenum">
              <a:rPr lang="fr-FR" smtClean="0"/>
              <a:t>48</a:t>
            </a:fld>
            <a:endParaRPr lang="fr-FR"/>
          </a:p>
        </p:txBody>
      </p:sp>
    </p:spTree>
    <p:extLst>
      <p:ext uri="{BB962C8B-B14F-4D97-AF65-F5344CB8AC3E}">
        <p14:creationId xmlns:p14="http://schemas.microsoft.com/office/powerpoint/2010/main" val="55994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C8925-4031-0D47-A8BB-5091CAACE8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82F2E94-EC4F-6848-89C5-6B261AFB0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81BB8E6-A721-6449-A257-C3439F55B54A}"/>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7837FD27-0B0B-DB4E-9C3F-222172C1B4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3C2250-841C-A649-942B-B98C83BCF2F2}"/>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151152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3C35D8-68B5-9E41-A24A-D94611FB257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F0F350-C099-3545-8AE0-570F217B6FF0}"/>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D6A1861-0174-5B4B-9D7D-D5AC82AB5358}"/>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FEE7D3C9-7CC4-534B-98F0-0D2DB24209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2A19AE-BE1E-8C4D-94BF-7F93C68A5B66}"/>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2201710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8AB71E-6A88-6B4F-81FD-641E2FD58DD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BD0E414-0BD7-B24E-A257-6C1EA7EFBD6F}"/>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BCEF8BB-10B5-604A-B74A-66F2CF9FB1C0}"/>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AA0FA4DA-07D9-6849-BE82-F20236A397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710DC5-BBD2-5145-BF87-1265DA73A652}"/>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111834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0825D7-7931-4D4E-ADB6-4B931564702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243491-2827-434B-ABD7-5490FEA64D3E}"/>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31A4CC5-E3A4-6449-BB60-ECDC32C6BF7F}"/>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4B15C90E-A0A2-744B-8598-A90ABA79EB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6A6603-1B6F-9949-82FD-FC4243375F44}"/>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121032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0374E-DAC1-1D46-8532-5E0007A94E8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90927B2-99AE-E142-92EF-711291C424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ABEF838-6630-7D41-B523-E13CCE9947A4}"/>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258A6647-525F-E14F-868F-F9A6F7539C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5A2D800-0494-7F44-BD8A-0ECC8CE638B5}"/>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427615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429903-A938-FF4A-8757-A6E4B36055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4E8EFB-0920-D44F-994C-9E254A76287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80B8F37-FD67-2F4C-9537-BD5AB7FD55EA}"/>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A882260-039D-B64F-AB73-E348888D2835}"/>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6" name="Espace réservé du pied de page 5">
            <a:extLst>
              <a:ext uri="{FF2B5EF4-FFF2-40B4-BE49-F238E27FC236}">
                <a16:creationId xmlns:a16="http://schemas.microsoft.com/office/drawing/2014/main" id="{359BD203-36AD-D649-ABA5-80E2D427FF4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A733BF-CF64-EC4E-A005-756FADCC2657}"/>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192009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808C2F-DF6F-894D-8C0B-88C7A64803E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990A81D-8B0F-3B4D-9F01-55A0BC09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1ABB187-88E4-384A-9917-7621EB908962}"/>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BEEBD6D8-CFAD-FF4D-AC98-ACCBA43B33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FBBB300C-5AF5-7047-BA84-598AB4AC5814}"/>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8A67456E-FF76-F049-810B-E359A1D068CC}"/>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8" name="Espace réservé du pied de page 7">
            <a:extLst>
              <a:ext uri="{FF2B5EF4-FFF2-40B4-BE49-F238E27FC236}">
                <a16:creationId xmlns:a16="http://schemas.microsoft.com/office/drawing/2014/main" id="{311F4313-1327-C24F-ABFE-A1008289312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6350AFF-8850-474B-8754-DFC367EBEEB7}"/>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211484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C0675-055C-9440-9FDD-B5CEE10D77D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3A48718-25A8-0B44-8252-243E1F02E7FD}"/>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4" name="Espace réservé du pied de page 3">
            <a:extLst>
              <a:ext uri="{FF2B5EF4-FFF2-40B4-BE49-F238E27FC236}">
                <a16:creationId xmlns:a16="http://schemas.microsoft.com/office/drawing/2014/main" id="{6BD0CCC3-48AE-1E47-ACE6-C23E23CBE3B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435AB99-B427-0F41-8BA5-81D9D54DF0E4}"/>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876343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181732D-E2C8-B842-AA50-7497253DD917}"/>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3" name="Espace réservé du pied de page 2">
            <a:extLst>
              <a:ext uri="{FF2B5EF4-FFF2-40B4-BE49-F238E27FC236}">
                <a16:creationId xmlns:a16="http://schemas.microsoft.com/office/drawing/2014/main" id="{E2AB9E4A-F460-1B41-9C91-3CEA7D6425F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C93B8E-3702-1640-BB46-78FA3FC5CFF5}"/>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86626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B6336A-05B4-0A4B-9814-3CE6E17565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A5F5C8E-1681-1848-A25F-7B2B5E28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F9C881C2-3953-2245-B995-F34A82693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E0868EA-DE13-2C4C-871D-96756F88BB44}"/>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6" name="Espace réservé du pied de page 5">
            <a:extLst>
              <a:ext uri="{FF2B5EF4-FFF2-40B4-BE49-F238E27FC236}">
                <a16:creationId xmlns:a16="http://schemas.microsoft.com/office/drawing/2014/main" id="{FB7E5E26-9D21-F94A-B6FB-BBBC8C86DA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22874B-B0F0-3149-AA4B-D4BF3E6D02D7}"/>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2221617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E71BDE-9381-8640-AAAB-C2C8314A46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741DD89-61A0-204A-A20D-C2DE28845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AF8C71C-0C7A-3A4E-8EAE-26D182F3B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CB4BC1D-1893-1D45-ADC9-E8397DFFC26F}"/>
              </a:ext>
            </a:extLst>
          </p:cNvPr>
          <p:cNvSpPr>
            <a:spLocks noGrp="1"/>
          </p:cNvSpPr>
          <p:nvPr>
            <p:ph type="dt" sz="half" idx="10"/>
          </p:nvPr>
        </p:nvSpPr>
        <p:spPr/>
        <p:txBody>
          <a:bodyPr/>
          <a:lstStyle/>
          <a:p>
            <a:fld id="{260350C3-B09E-8C40-89E3-88211FB61C46}" type="datetimeFigureOut">
              <a:rPr lang="fr-FR" smtClean="0"/>
              <a:t>02/03/2023</a:t>
            </a:fld>
            <a:endParaRPr lang="fr-FR"/>
          </a:p>
        </p:txBody>
      </p:sp>
      <p:sp>
        <p:nvSpPr>
          <p:cNvPr id="6" name="Espace réservé du pied de page 5">
            <a:extLst>
              <a:ext uri="{FF2B5EF4-FFF2-40B4-BE49-F238E27FC236}">
                <a16:creationId xmlns:a16="http://schemas.microsoft.com/office/drawing/2014/main" id="{016770CC-B62D-434D-ABE8-2FF1D3219E0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1FD109-83CD-D241-8ACC-90DF261CC9D3}"/>
              </a:ext>
            </a:extLst>
          </p:cNvPr>
          <p:cNvSpPr>
            <a:spLocks noGrp="1"/>
          </p:cNvSpPr>
          <p:nvPr>
            <p:ph type="sldNum" sz="quarter" idx="12"/>
          </p:nvPr>
        </p:nvSpPr>
        <p:spPr/>
        <p:txBody>
          <a:bodyPr/>
          <a:lstStyle/>
          <a:p>
            <a:fld id="{57C7772C-E83A-FB45-B832-25C881F625BB}" type="slidenum">
              <a:rPr lang="fr-FR" smtClean="0"/>
              <a:t>‹N°›</a:t>
            </a:fld>
            <a:endParaRPr lang="fr-FR"/>
          </a:p>
        </p:txBody>
      </p:sp>
    </p:spTree>
    <p:extLst>
      <p:ext uri="{BB962C8B-B14F-4D97-AF65-F5344CB8AC3E}">
        <p14:creationId xmlns:p14="http://schemas.microsoft.com/office/powerpoint/2010/main" val="2996196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324E6F-5297-4942-810B-E339386E3E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3BCBFE2-6A74-EF49-878E-157ECC49F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8E3D3DE-93E6-9144-9291-8C1B12739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350C3-B09E-8C40-89E3-88211FB61C46}" type="datetimeFigureOut">
              <a:rPr lang="fr-FR" smtClean="0"/>
              <a:t>02/03/2023</a:t>
            </a:fld>
            <a:endParaRPr lang="fr-FR"/>
          </a:p>
        </p:txBody>
      </p:sp>
      <p:sp>
        <p:nvSpPr>
          <p:cNvPr id="5" name="Espace réservé du pied de page 4">
            <a:extLst>
              <a:ext uri="{FF2B5EF4-FFF2-40B4-BE49-F238E27FC236}">
                <a16:creationId xmlns:a16="http://schemas.microsoft.com/office/drawing/2014/main" id="{D3499AF0-C22F-8044-80C3-689DE86FCD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6D36F4-0AA0-694A-930A-4F03EA2E0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7772C-E83A-FB45-B832-25C881F625BB}" type="slidenum">
              <a:rPr lang="fr-FR" smtClean="0"/>
              <a:t>‹N°›</a:t>
            </a:fld>
            <a:endParaRPr lang="fr-FR"/>
          </a:p>
        </p:txBody>
      </p:sp>
    </p:spTree>
    <p:extLst>
      <p:ext uri="{BB962C8B-B14F-4D97-AF65-F5344CB8AC3E}">
        <p14:creationId xmlns:p14="http://schemas.microsoft.com/office/powerpoint/2010/main" val="3216261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acintosh%20HD:Users:phdl:Desktop:Emergence_bulle02.jp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0.png"/><Relationship Id="rId7"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38.xml.rels><?xml version="1.0" encoding="UTF-8" standalone="yes"?>
<Relationships xmlns="http://schemas.openxmlformats.org/package/2006/relationships"><Relationship Id="rId7" Type="http://schemas.openxmlformats.org/officeDocument/2006/relationships/image" Target="../media/image16.tif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00.png"/></Relationships>
</file>

<file path=ppt/slides/_rels/slide3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acintosh%20HD:Users:phdl:Desktop:Emergence_bulle02.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FCB7504-CCAB-A849-8230-5EB8474853CB}"/>
              </a:ext>
            </a:extLst>
          </p:cNvPr>
          <p:cNvSpPr>
            <a:spLocks noGrp="1"/>
          </p:cNvSpPr>
          <p:nvPr>
            <p:ph type="sldNum" sz="quarter" idx="12"/>
          </p:nvPr>
        </p:nvSpPr>
        <p:spPr/>
        <p:txBody>
          <a:bodyPr/>
          <a:lstStyle/>
          <a:p>
            <a:fld id="{0C26709D-BAF3-634B-90FF-8C167AB29801}" type="slidenum">
              <a:rPr lang="fr-FR" smtClean="0"/>
              <a:t>1</a:t>
            </a:fld>
            <a:endParaRPr lang="fr-FR"/>
          </a:p>
        </p:txBody>
      </p:sp>
      <p:pic>
        <p:nvPicPr>
          <p:cNvPr id="3" name="Picture 2" descr="Macintosh HD:Users:phdl:Desktop:Emergence_bulle02.jpg">
            <a:extLst>
              <a:ext uri="{FF2B5EF4-FFF2-40B4-BE49-F238E27FC236}">
                <a16:creationId xmlns:a16="http://schemas.microsoft.com/office/drawing/2014/main" id="{64B83CFE-D1D3-FF40-AC11-AD4108A2B4F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D9C61E4E-C990-484E-8B30-B2B7A8E0DC44}"/>
              </a:ext>
            </a:extLst>
          </p:cNvPr>
          <p:cNvSpPr>
            <a:spLocks noChangeArrowheads="1"/>
          </p:cNvSpPr>
          <p:nvPr/>
        </p:nvSpPr>
        <p:spPr bwMode="auto">
          <a:xfrm>
            <a:off x="500743" y="468086"/>
            <a:ext cx="11386457" cy="5755422"/>
          </a:xfrm>
          <a:prstGeom prst="rect">
            <a:avLst/>
          </a:prstGeom>
          <a:noFill/>
          <a:ln w="9525">
            <a:noFill/>
            <a:miter lim="800000"/>
            <a:headEnd/>
            <a:tailEnd/>
          </a:ln>
          <a:effectLst/>
        </p:spPr>
        <p:txBody>
          <a:bodyPr wrap="square">
            <a:spAutoFit/>
          </a:bodyPr>
          <a:lstStyle/>
          <a:p>
            <a:pPr algn="ctr" eaLnBrk="1" hangingPunct="1">
              <a:defRPr/>
            </a:pPr>
            <a:endParaRPr lang="fr-FR" sz="5400" dirty="0">
              <a:solidFill>
                <a:schemeClr val="bg1"/>
              </a:solidFill>
              <a:effectLst>
                <a:outerShdw blurRad="38100" dist="38100" dir="2700000" algn="tl">
                  <a:srgbClr val="C0C0C0"/>
                </a:outerShdw>
              </a:effectLst>
              <a:latin typeface="Arial" charset="0"/>
            </a:endParaRPr>
          </a:p>
          <a:p>
            <a:pPr algn="ctr" eaLnBrk="1" hangingPunct="1">
              <a:defRPr/>
            </a:pPr>
            <a:r>
              <a:rPr lang="fr-FR" sz="7200" dirty="0">
                <a:solidFill>
                  <a:schemeClr val="bg1"/>
                </a:solidFill>
                <a:effectLst>
                  <a:outerShdw blurRad="38100" dist="38100" dir="2700000" algn="tl">
                    <a:srgbClr val="C0C0C0"/>
                  </a:outerShdw>
                </a:effectLst>
                <a:latin typeface="Arial" charset="0"/>
              </a:rPr>
              <a:t>Catherine Henry </a:t>
            </a:r>
            <a:r>
              <a:rPr lang="fr-FR" sz="7200" dirty="0" err="1">
                <a:solidFill>
                  <a:schemeClr val="bg1"/>
                </a:solidFill>
                <a:effectLst>
                  <a:outerShdw blurRad="38100" dist="38100" dir="2700000" algn="tl">
                    <a:srgbClr val="C0C0C0"/>
                  </a:outerShdw>
                </a:effectLst>
                <a:latin typeface="Arial" charset="0"/>
              </a:rPr>
              <a:t>Plessier</a:t>
            </a:r>
            <a:endParaRPr lang="fr-FR" sz="7200" dirty="0">
              <a:solidFill>
                <a:schemeClr val="bg1"/>
              </a:solidFill>
              <a:effectLst>
                <a:outerShdw blurRad="38100" dist="38100" dir="2700000" algn="tl">
                  <a:srgbClr val="C0C0C0"/>
                </a:outerShdw>
              </a:effectLst>
              <a:latin typeface="Arial" charset="0"/>
            </a:endParaRPr>
          </a:p>
          <a:p>
            <a:pPr algn="ctr" eaLnBrk="1" hangingPunct="1">
              <a:defRPr/>
            </a:pPr>
            <a:endParaRPr lang="fr-FR" sz="7200" dirty="0">
              <a:solidFill>
                <a:schemeClr val="bg1"/>
              </a:solidFill>
              <a:effectLst>
                <a:outerShdw blurRad="38100" dist="38100" dir="2700000" algn="tl">
                  <a:srgbClr val="C0C0C0"/>
                </a:outerShdw>
              </a:effectLst>
              <a:latin typeface="Arial" charset="0"/>
            </a:endParaRPr>
          </a:p>
          <a:p>
            <a:pPr algn="ctr" eaLnBrk="1" hangingPunct="1">
              <a:defRPr/>
            </a:pPr>
            <a:endParaRPr lang="fr-FR" sz="5400" dirty="0">
              <a:solidFill>
                <a:schemeClr val="bg1"/>
              </a:solidFill>
              <a:effectLst>
                <a:outerShdw blurRad="38100" dist="38100" dir="2700000" algn="tl">
                  <a:srgbClr val="C0C0C0"/>
                </a:outerShdw>
              </a:effectLst>
              <a:latin typeface="Arial" charset="0"/>
            </a:endParaRPr>
          </a:p>
          <a:p>
            <a:pPr algn="ctr" eaLnBrk="1" hangingPunct="1">
              <a:defRPr/>
            </a:pPr>
            <a:endParaRPr lang="fr-FR" sz="5400" dirty="0">
              <a:solidFill>
                <a:schemeClr val="bg1"/>
              </a:solidFill>
              <a:effectLst>
                <a:outerShdw blurRad="38100" dist="38100" dir="2700000" algn="tl">
                  <a:srgbClr val="C0C0C0"/>
                </a:outerShdw>
              </a:effectLst>
              <a:latin typeface="Arial" charset="0"/>
            </a:endParaRPr>
          </a:p>
          <a:p>
            <a:pPr algn="ctr" eaLnBrk="1" hangingPunct="1">
              <a:defRPr/>
            </a:pPr>
            <a:endParaRPr lang="fr-FR" sz="800" dirty="0">
              <a:solidFill>
                <a:schemeClr val="bg1"/>
              </a:solidFill>
              <a:effectLst>
                <a:outerShdw blurRad="38100" dist="38100" dir="2700000" algn="tl">
                  <a:srgbClr val="C0C0C0"/>
                </a:outerShdw>
              </a:effectLst>
              <a:latin typeface="Arial" charset="0"/>
            </a:endParaRPr>
          </a:p>
          <a:p>
            <a:pPr algn="ctr" eaLnBrk="1" hangingPunct="1">
              <a:defRPr/>
            </a:pPr>
            <a:r>
              <a:rPr lang="fr-FR" sz="5400" dirty="0">
                <a:solidFill>
                  <a:schemeClr val="bg1"/>
                </a:solidFill>
                <a:effectLst>
                  <a:outerShdw blurRad="38100" dist="38100" dir="2700000" algn="tl">
                    <a:srgbClr val="C0C0C0"/>
                  </a:outerShdw>
                </a:effectLst>
                <a:latin typeface="Arial" charset="0"/>
              </a:rPr>
              <a:t>Mardi 6 décembre 2022</a:t>
            </a:r>
          </a:p>
        </p:txBody>
      </p:sp>
    </p:spTree>
    <p:extLst>
      <p:ext uri="{BB962C8B-B14F-4D97-AF65-F5344CB8AC3E}">
        <p14:creationId xmlns:p14="http://schemas.microsoft.com/office/powerpoint/2010/main" val="3270966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9320E-CB62-D846-B0D8-F8388543C8C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B9D083D-E87B-8248-ACB1-5DE41C0DF63A}"/>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1AFAAC37-7750-3D43-9CA7-E74921443EF1}"/>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61330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BC6C97-7C6D-FC42-A0C1-FB1CADDCF6C5}"/>
              </a:ext>
            </a:extLst>
          </p:cNvPr>
          <p:cNvSpPr>
            <a:spLocks noGrp="1"/>
          </p:cNvSpPr>
          <p:nvPr>
            <p:ph type="title"/>
          </p:nvPr>
        </p:nvSpPr>
        <p:spPr/>
        <p:txBody>
          <a:bodyPr/>
          <a:lstStyle/>
          <a:p>
            <a:r>
              <a:rPr lang="fr-FR" dirty="0">
                <a:solidFill>
                  <a:srgbClr val="7030A0"/>
                </a:solidFill>
                <a:latin typeface="+mn-lt"/>
              </a:rPr>
              <a:t>JE SUIS </a:t>
            </a:r>
          </a:p>
        </p:txBody>
      </p:sp>
      <p:sp>
        <p:nvSpPr>
          <p:cNvPr id="3" name="Espace réservé du contenu 2">
            <a:extLst>
              <a:ext uri="{FF2B5EF4-FFF2-40B4-BE49-F238E27FC236}">
                <a16:creationId xmlns:a16="http://schemas.microsoft.com/office/drawing/2014/main" id="{1AD87888-8E1D-5244-83F7-EF9BE956D221}"/>
              </a:ext>
            </a:extLst>
          </p:cNvPr>
          <p:cNvSpPr>
            <a:spLocks noGrp="1"/>
          </p:cNvSpPr>
          <p:nvPr>
            <p:ph idx="1"/>
          </p:nvPr>
        </p:nvSpPr>
        <p:spPr>
          <a:xfrm>
            <a:off x="1101686" y="1825625"/>
            <a:ext cx="10252113" cy="4351338"/>
          </a:xfrm>
        </p:spPr>
        <p:txBody>
          <a:bodyPr>
            <a:normAutofit fontScale="92500" lnSpcReduction="20000"/>
          </a:bodyPr>
          <a:lstStyle/>
          <a:p>
            <a:r>
              <a:rPr lang="fr-FR" dirty="0"/>
              <a:t>Je désire m’identifier à JE SUIS  </a:t>
            </a:r>
          </a:p>
          <a:p>
            <a:r>
              <a:rPr lang="fr-FR" dirty="0"/>
              <a:t>Je mérite de m’identifier à JE SUIS </a:t>
            </a:r>
          </a:p>
          <a:p>
            <a:r>
              <a:rPr lang="fr-FR" dirty="0"/>
              <a:t>Je veux m’identifier à JE SUIS </a:t>
            </a:r>
          </a:p>
          <a:p>
            <a:r>
              <a:rPr lang="fr-FR" dirty="0"/>
              <a:t>Je peux m’identifier à JE SUIS </a:t>
            </a:r>
          </a:p>
          <a:p>
            <a:r>
              <a:rPr lang="fr-FR" dirty="0"/>
              <a:t>Je choisis de m’identifier à JE SUIS </a:t>
            </a:r>
          </a:p>
          <a:p>
            <a:r>
              <a:rPr lang="fr-FR" dirty="0"/>
              <a:t>Alors je crée</a:t>
            </a:r>
          </a:p>
          <a:p>
            <a:r>
              <a:rPr lang="fr-FR" dirty="0"/>
              <a:t>J’aime</a:t>
            </a:r>
          </a:p>
          <a:p>
            <a:r>
              <a:rPr lang="fr-FR" b="1" dirty="0"/>
              <a:t>JE SUIS</a:t>
            </a:r>
          </a:p>
          <a:p>
            <a:r>
              <a:rPr lang="fr-FR" dirty="0"/>
              <a:t>Je rayonne </a:t>
            </a:r>
          </a:p>
          <a:p>
            <a:r>
              <a:rPr lang="fr-FR" dirty="0"/>
              <a:t>Je transmets cet état d’être </a:t>
            </a:r>
          </a:p>
          <a:p>
            <a:endParaRPr lang="fr-FR" dirty="0"/>
          </a:p>
          <a:p>
            <a:pPr marL="0" indent="0">
              <a:buNone/>
            </a:pPr>
            <a:endParaRPr lang="fr-FR" dirty="0"/>
          </a:p>
          <a:p>
            <a:endParaRPr lang="fr-FR" dirty="0"/>
          </a:p>
          <a:p>
            <a:endParaRPr lang="fr-FR" dirty="0"/>
          </a:p>
        </p:txBody>
      </p:sp>
      <p:pic>
        <p:nvPicPr>
          <p:cNvPr id="5" name="Picture 2" descr="http://img.over-blog-kiwi.com/1/55/41/83/20150621/ob_6637c1_light-body.jpg">
            <a:extLst>
              <a:ext uri="{FF2B5EF4-FFF2-40B4-BE49-F238E27FC236}">
                <a16:creationId xmlns:a16="http://schemas.microsoft.com/office/drawing/2014/main" id="{9627727C-1973-1848-94B5-EC847A8FC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570" y="1690688"/>
            <a:ext cx="5174018" cy="431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400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a:spLocks noChangeArrowheads="1"/>
          </p:cNvSpPr>
          <p:nvPr/>
        </p:nvSpPr>
        <p:spPr bwMode="auto">
          <a:xfrm flipV="1">
            <a:off x="6530119" y="1714768"/>
            <a:ext cx="4643470" cy="4500594"/>
          </a:xfrm>
          <a:prstGeom prst="star16">
            <a:avLst>
              <a:gd name="adj" fmla="val 33810"/>
            </a:avLst>
          </a:prstGeom>
          <a:solidFill>
            <a:srgbClr val="FF0000"/>
          </a:solidFill>
          <a:ln w="9525">
            <a:solidFill>
              <a:srgbClr val="000000"/>
            </a:solidFill>
            <a:miter lim="800000"/>
            <a:headEnd/>
            <a:tailEnd/>
          </a:ln>
        </p:spPr>
        <p:txBody>
          <a:bodyPr/>
          <a:lstStyle/>
          <a:p>
            <a:endParaRPr lang="fr-FR" dirty="0"/>
          </a:p>
        </p:txBody>
      </p:sp>
      <p:sp>
        <p:nvSpPr>
          <p:cNvPr id="4" name="Ellipse 3"/>
          <p:cNvSpPr/>
          <p:nvPr/>
        </p:nvSpPr>
        <p:spPr>
          <a:xfrm>
            <a:off x="7530251" y="2643462"/>
            <a:ext cx="2643206" cy="2628912"/>
          </a:xfrm>
          <a:prstGeom prst="ellipse">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7673127" y="2786338"/>
            <a:ext cx="2357454" cy="235745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7816003" y="2929214"/>
            <a:ext cx="2071702" cy="207170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7958879" y="3072090"/>
            <a:ext cx="1785950" cy="1785950"/>
          </a:xfrm>
          <a:prstGeom prst="ellipse">
            <a:avLst/>
          </a:prstGeom>
          <a:solidFill>
            <a:srgbClr val="4C5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suis</a:t>
            </a:r>
          </a:p>
        </p:txBody>
      </p:sp>
      <p:sp>
        <p:nvSpPr>
          <p:cNvPr id="2" name="Titre 1"/>
          <p:cNvSpPr>
            <a:spLocks noGrp="1"/>
          </p:cNvSpPr>
          <p:nvPr>
            <p:ph type="title"/>
          </p:nvPr>
        </p:nvSpPr>
        <p:spPr>
          <a:xfrm>
            <a:off x="2411506" y="346356"/>
            <a:ext cx="8229600" cy="582594"/>
          </a:xfrm>
        </p:spPr>
        <p:txBody>
          <a:bodyPr>
            <a:normAutofit fontScale="90000"/>
          </a:bodyPr>
          <a:lstStyle/>
          <a:p>
            <a:br>
              <a:rPr lang="fr-FR" sz="3200" dirty="0"/>
            </a:br>
            <a:endParaRPr lang="fr-FR" sz="3200" dirty="0"/>
          </a:p>
        </p:txBody>
      </p:sp>
      <p:sp>
        <p:nvSpPr>
          <p:cNvPr id="14" name="ZoneTexte 13"/>
          <p:cNvSpPr txBox="1"/>
          <p:nvPr/>
        </p:nvSpPr>
        <p:spPr>
          <a:xfrm>
            <a:off x="1204686" y="1241379"/>
            <a:ext cx="5893124" cy="5847755"/>
          </a:xfrm>
          <a:prstGeom prst="rect">
            <a:avLst/>
          </a:prstGeom>
          <a:noFill/>
        </p:spPr>
        <p:txBody>
          <a:bodyPr wrap="square" rtlCol="0">
            <a:spAutoFit/>
          </a:bodyPr>
          <a:lstStyle/>
          <a:p>
            <a:pPr eaLnBrk="0" fontAlgn="base" hangingPunct="0">
              <a:spcBef>
                <a:spcPct val="0"/>
              </a:spcBef>
              <a:spcAft>
                <a:spcPct val="0"/>
              </a:spcAft>
              <a:tabLst>
                <a:tab pos="914400" algn="l"/>
              </a:tabLst>
            </a:pPr>
            <a:r>
              <a:rPr lang="fr-FR" sz="2800" dirty="0"/>
              <a:t>Nous nous identifions à notre Divinité,</a:t>
            </a:r>
          </a:p>
          <a:p>
            <a:pPr eaLnBrk="0" fontAlgn="base" hangingPunct="0">
              <a:spcBef>
                <a:spcPct val="0"/>
              </a:spcBef>
              <a:spcAft>
                <a:spcPct val="0"/>
              </a:spcAft>
              <a:tabLst>
                <a:tab pos="914400" algn="l"/>
              </a:tabLst>
            </a:pPr>
            <a:r>
              <a:rPr lang="fr-FR" sz="2800" dirty="0"/>
              <a:t>notre JE SUIS</a:t>
            </a:r>
          </a:p>
          <a:p>
            <a:pPr eaLnBrk="0" fontAlgn="base" hangingPunct="0">
              <a:spcBef>
                <a:spcPct val="0"/>
              </a:spcBef>
              <a:spcAft>
                <a:spcPct val="0"/>
              </a:spcAft>
              <a:tabLst>
                <a:tab pos="914400" algn="l"/>
              </a:tabLst>
            </a:pPr>
            <a:r>
              <a:rPr lang="fr-FR" sz="2800" b="1" dirty="0">
                <a:cs typeface="Arial" pitchFamily="34" charset="0"/>
              </a:rPr>
              <a:t>Je suis centré </a:t>
            </a:r>
          </a:p>
          <a:p>
            <a:pPr eaLnBrk="0" fontAlgn="base" hangingPunct="0">
              <a:spcBef>
                <a:spcPct val="0"/>
              </a:spcBef>
              <a:spcAft>
                <a:spcPct val="0"/>
              </a:spcAft>
              <a:tabLst>
                <a:tab pos="914400" algn="l"/>
              </a:tabLst>
            </a:pPr>
            <a:r>
              <a:rPr lang="fr-FR" sz="2800" dirty="0">
                <a:cs typeface="Arial" pitchFamily="34" charset="0"/>
              </a:rPr>
              <a:t>et créateur de valeur </a:t>
            </a:r>
          </a:p>
          <a:p>
            <a:pPr fontAlgn="base">
              <a:spcBef>
                <a:spcPct val="0"/>
              </a:spcBef>
              <a:spcAft>
                <a:spcPct val="0"/>
              </a:spcAft>
              <a:tabLst>
                <a:tab pos="914400" algn="l"/>
              </a:tabLst>
            </a:pPr>
            <a:endParaRPr lang="fr-FR" sz="2800" dirty="0"/>
          </a:p>
          <a:p>
            <a:pPr fontAlgn="base">
              <a:spcBef>
                <a:spcPct val="0"/>
              </a:spcBef>
              <a:spcAft>
                <a:spcPct val="0"/>
              </a:spcAft>
              <a:tabLst>
                <a:tab pos="914400" algn="l"/>
              </a:tabLst>
            </a:pPr>
            <a:endParaRPr lang="fr-FR" sz="2800" dirty="0"/>
          </a:p>
          <a:p>
            <a:pPr fontAlgn="base">
              <a:spcBef>
                <a:spcPct val="0"/>
              </a:spcBef>
              <a:spcAft>
                <a:spcPct val="0"/>
              </a:spcAft>
              <a:tabLst>
                <a:tab pos="914400" algn="l"/>
              </a:tabLst>
            </a:pPr>
            <a:r>
              <a:rPr lang="fr-FR" sz="2800" dirty="0"/>
              <a:t>Nous nous identifions à notre humanité </a:t>
            </a:r>
          </a:p>
          <a:p>
            <a:pPr fontAlgn="base">
              <a:spcBef>
                <a:spcPct val="0"/>
              </a:spcBef>
              <a:spcAft>
                <a:spcPct val="0"/>
              </a:spcAft>
              <a:tabLst>
                <a:tab pos="914400" algn="l"/>
              </a:tabLst>
            </a:pPr>
            <a:r>
              <a:rPr lang="fr-FR" sz="2800" dirty="0"/>
              <a:t>à notre couche de personnalité</a:t>
            </a:r>
            <a:endParaRPr lang="fr-FR" sz="2800" dirty="0">
              <a:cs typeface="Arial" panose="020B0604020202020204" pitchFamily="34" charset="0"/>
            </a:endParaRPr>
          </a:p>
          <a:p>
            <a:pPr eaLnBrk="0" fontAlgn="base" hangingPunct="0">
              <a:spcBef>
                <a:spcPct val="0"/>
              </a:spcBef>
              <a:spcAft>
                <a:spcPct val="0"/>
              </a:spcAft>
              <a:tabLst>
                <a:tab pos="914400" algn="l"/>
              </a:tabLst>
            </a:pPr>
            <a:r>
              <a:rPr lang="fr-FR" sz="2800" b="1" dirty="0">
                <a:cs typeface="Arial" pitchFamily="34" charset="0"/>
              </a:rPr>
              <a:t>Je suis décentré </a:t>
            </a:r>
          </a:p>
          <a:p>
            <a:pPr eaLnBrk="0" fontAlgn="base" hangingPunct="0">
              <a:spcBef>
                <a:spcPct val="0"/>
              </a:spcBef>
              <a:spcAft>
                <a:spcPct val="0"/>
              </a:spcAft>
              <a:tabLst>
                <a:tab pos="914400" algn="l"/>
              </a:tabLst>
            </a:pPr>
            <a:r>
              <a:rPr lang="fr-FR" sz="2800" dirty="0">
                <a:cs typeface="Arial" pitchFamily="34" charset="0"/>
              </a:rPr>
              <a:t>et non créateur de valeur </a:t>
            </a:r>
          </a:p>
          <a:p>
            <a:pPr eaLnBrk="0" fontAlgn="base" hangingPunct="0">
              <a:spcBef>
                <a:spcPct val="0"/>
              </a:spcBef>
              <a:spcAft>
                <a:spcPct val="0"/>
              </a:spcAft>
              <a:tabLst>
                <a:tab pos="914400" algn="l"/>
              </a:tabLst>
            </a:pPr>
            <a:endParaRPr lang="fr-FR" sz="2200" dirty="0">
              <a:cs typeface="Arial" pitchFamily="34" charset="0"/>
            </a:endParaRPr>
          </a:p>
          <a:p>
            <a:pPr eaLnBrk="0" fontAlgn="base" hangingPunct="0">
              <a:spcBef>
                <a:spcPct val="0"/>
              </a:spcBef>
              <a:spcAft>
                <a:spcPct val="0"/>
              </a:spcAft>
              <a:tabLst>
                <a:tab pos="914400" algn="l"/>
              </a:tabLst>
            </a:pPr>
            <a:endParaRPr lang="fr-FR" sz="2200" dirty="0">
              <a:cs typeface="Arial" pitchFamily="34" charset="0"/>
            </a:endParaRPr>
          </a:p>
          <a:p>
            <a:pPr eaLnBrk="0" fontAlgn="base" hangingPunct="0">
              <a:spcBef>
                <a:spcPct val="0"/>
              </a:spcBef>
              <a:spcAft>
                <a:spcPct val="0"/>
              </a:spcAft>
              <a:tabLst>
                <a:tab pos="914400" algn="l"/>
              </a:tabLst>
            </a:pPr>
            <a:endParaRPr lang="fr-FR" sz="2200" dirty="0">
              <a:cs typeface="Arial" pitchFamily="34" charset="0"/>
            </a:endParaRPr>
          </a:p>
        </p:txBody>
      </p:sp>
      <p:sp>
        <p:nvSpPr>
          <p:cNvPr id="5" name="ZoneTexte 4">
            <a:extLst>
              <a:ext uri="{FF2B5EF4-FFF2-40B4-BE49-F238E27FC236}">
                <a16:creationId xmlns:a16="http://schemas.microsoft.com/office/drawing/2014/main" id="{0FF4D95F-6155-4343-9073-3F6A38BF9E75}"/>
              </a:ext>
            </a:extLst>
          </p:cNvPr>
          <p:cNvSpPr txBox="1"/>
          <p:nvPr/>
        </p:nvSpPr>
        <p:spPr>
          <a:xfrm>
            <a:off x="7816003" y="2303868"/>
            <a:ext cx="2357454" cy="523220"/>
          </a:xfrm>
          <a:prstGeom prst="rect">
            <a:avLst/>
          </a:prstGeom>
          <a:noFill/>
          <a:ln>
            <a:solidFill>
              <a:schemeClr val="accent1"/>
            </a:solidFill>
          </a:ln>
        </p:spPr>
        <p:txBody>
          <a:bodyPr wrap="square" rtlCol="0">
            <a:spAutoFit/>
          </a:bodyPr>
          <a:lstStyle/>
          <a:p>
            <a:pPr algn="ctr"/>
            <a:r>
              <a:rPr lang="fr-FR" sz="1400" b="1" dirty="0">
                <a:solidFill>
                  <a:schemeClr val="bg2"/>
                </a:solidFill>
                <a:latin typeface="Arial" panose="020B0604020202020204" pitchFamily="34" charset="0"/>
                <a:cs typeface="Arial" panose="020B0604020202020204" pitchFamily="34" charset="0"/>
              </a:rPr>
              <a:t>Ma couche de personnalité extérieure </a:t>
            </a:r>
          </a:p>
        </p:txBody>
      </p:sp>
      <p:sp>
        <p:nvSpPr>
          <p:cNvPr id="3" name="Espace réservé du numéro de diapositive 2">
            <a:extLst>
              <a:ext uri="{FF2B5EF4-FFF2-40B4-BE49-F238E27FC236}">
                <a16:creationId xmlns:a16="http://schemas.microsoft.com/office/drawing/2014/main" id="{74254EEA-F359-444B-973E-8600859E65F2}"/>
              </a:ext>
            </a:extLst>
          </p:cNvPr>
          <p:cNvSpPr>
            <a:spLocks noGrp="1"/>
          </p:cNvSpPr>
          <p:nvPr>
            <p:ph type="sldNum" sz="quarter" idx="12"/>
          </p:nvPr>
        </p:nvSpPr>
        <p:spPr/>
        <p:txBody>
          <a:bodyPr/>
          <a:lstStyle/>
          <a:p>
            <a:fld id="{0C26709D-BAF3-634B-90FF-8C167AB29801}" type="slidenum">
              <a:rPr lang="fr-FR" smtClean="0"/>
              <a:t>12</a:t>
            </a:fld>
            <a:endParaRPr lang="fr-FR" dirty="0"/>
          </a:p>
        </p:txBody>
      </p:sp>
      <p:sp>
        <p:nvSpPr>
          <p:cNvPr id="12" name="ZoneTexte 11">
            <a:extLst>
              <a:ext uri="{FF2B5EF4-FFF2-40B4-BE49-F238E27FC236}">
                <a16:creationId xmlns:a16="http://schemas.microsoft.com/office/drawing/2014/main" id="{4DC6A351-5234-7E45-9880-6608DD0E5654}"/>
              </a:ext>
            </a:extLst>
          </p:cNvPr>
          <p:cNvSpPr txBox="1"/>
          <p:nvPr/>
        </p:nvSpPr>
        <p:spPr>
          <a:xfrm rot="10800000" flipV="1">
            <a:off x="768714" y="155824"/>
            <a:ext cx="8083140" cy="1085554"/>
          </a:xfrm>
          <a:prstGeom prst="rect">
            <a:avLst/>
          </a:prstGeom>
          <a:noFill/>
        </p:spPr>
        <p:txBody>
          <a:bodyPr wrap="square" rtlCol="0">
            <a:spAutoFit/>
          </a:bodyPr>
          <a:lstStyle/>
          <a:p>
            <a:pPr>
              <a:lnSpc>
                <a:spcPct val="80000"/>
              </a:lnSpc>
            </a:pPr>
            <a:r>
              <a:rPr lang="fr-FR" sz="4000" dirty="0">
                <a:solidFill>
                  <a:srgbClr val="7030A0"/>
                </a:solidFill>
              </a:rPr>
              <a:t>Nous avons deux postures dans la vie </a:t>
            </a:r>
            <a:br>
              <a:rPr lang="fr-FR" sz="4000" dirty="0">
                <a:solidFill>
                  <a:srgbClr val="7030A0"/>
                </a:solidFill>
              </a:rPr>
            </a:br>
            <a:r>
              <a:rPr lang="fr-FR" sz="4000" dirty="0">
                <a:solidFill>
                  <a:srgbClr val="7030A0"/>
                </a:solidFill>
              </a:rPr>
              <a:t>Centré ou décentré</a:t>
            </a:r>
            <a:r>
              <a:rPr lang="fr-FR" altLang="fr-FR" sz="4000" dirty="0">
                <a:solidFill>
                  <a:srgbClr val="7030A0"/>
                </a:solidFill>
                <a:cs typeface="Arial" panose="020B0604020202020204" pitchFamily="34" charset="0"/>
              </a:rPr>
              <a:t>?</a:t>
            </a:r>
          </a:p>
        </p:txBody>
      </p:sp>
      <p:cxnSp>
        <p:nvCxnSpPr>
          <p:cNvPr id="11" name="Connecteur droit avec flèche 10">
            <a:extLst>
              <a:ext uri="{FF2B5EF4-FFF2-40B4-BE49-F238E27FC236}">
                <a16:creationId xmlns:a16="http://schemas.microsoft.com/office/drawing/2014/main" id="{F19C19B2-1E8F-8E4C-97B1-6D519EEF3C0F}"/>
              </a:ext>
            </a:extLst>
          </p:cNvPr>
          <p:cNvCxnSpPr>
            <a:cxnSpLocks/>
            <a:stCxn id="10" idx="7"/>
            <a:endCxn id="6" idx="4"/>
          </p:cNvCxnSpPr>
          <p:nvPr/>
        </p:nvCxnSpPr>
        <p:spPr>
          <a:xfrm flipV="1">
            <a:off x="9483283" y="2373857"/>
            <a:ext cx="1010293" cy="959779"/>
          </a:xfrm>
          <a:prstGeom prst="straightConnector1">
            <a:avLst/>
          </a:prstGeom>
          <a:ln w="76200">
            <a:solidFill>
              <a:schemeClr val="bg1">
                <a:lumMod val="85000"/>
              </a:schemeClr>
            </a:solidFill>
            <a:headEnd type="triangle" w="sm"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329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52DBB5-5B6C-6746-8F1C-85871220DAEF}"/>
              </a:ext>
            </a:extLst>
          </p:cNvPr>
          <p:cNvSpPr>
            <a:spLocks noGrp="1"/>
          </p:cNvSpPr>
          <p:nvPr>
            <p:ph type="sldNum" sz="quarter" idx="12"/>
          </p:nvPr>
        </p:nvSpPr>
        <p:spPr/>
        <p:txBody>
          <a:bodyPr/>
          <a:lstStyle/>
          <a:p>
            <a:fld id="{0C26709D-BAF3-634B-90FF-8C167AB29801}" type="slidenum">
              <a:rPr lang="fr-FR" smtClean="0"/>
              <a:t>13</a:t>
            </a:fld>
            <a:endParaRPr lang="fr-FR"/>
          </a:p>
        </p:txBody>
      </p:sp>
      <p:sp>
        <p:nvSpPr>
          <p:cNvPr id="4" name="Rectangle 3">
            <a:extLst>
              <a:ext uri="{FF2B5EF4-FFF2-40B4-BE49-F238E27FC236}">
                <a16:creationId xmlns:a16="http://schemas.microsoft.com/office/drawing/2014/main" id="{01A77ADA-AEA5-824B-B694-DA0E1B34A98E}"/>
              </a:ext>
            </a:extLst>
          </p:cNvPr>
          <p:cNvSpPr/>
          <p:nvPr/>
        </p:nvSpPr>
        <p:spPr>
          <a:xfrm>
            <a:off x="1763485" y="1436914"/>
            <a:ext cx="8686801" cy="4659737"/>
          </a:xfrm>
          <a:prstGeom prst="rect">
            <a:avLst/>
          </a:prstGeom>
        </p:spPr>
        <p:txBody>
          <a:bodyPr wrap="square">
            <a:spAutoFit/>
          </a:bodyPr>
          <a:lstStyle/>
          <a:p>
            <a:pPr>
              <a:lnSpc>
                <a:spcPct val="80000"/>
              </a:lnSpc>
              <a:spcBef>
                <a:spcPct val="0"/>
              </a:spcBef>
            </a:pPr>
            <a:endParaRPr lang="fr-FR" altLang="fr-FR" b="1" dirty="0">
              <a:solidFill>
                <a:schemeClr val="accent2"/>
              </a:solidFill>
            </a:endParaRPr>
          </a:p>
          <a:p>
            <a:pPr marL="342900" indent="-342900">
              <a:lnSpc>
                <a:spcPct val="80000"/>
              </a:lnSpc>
              <a:spcBef>
                <a:spcPct val="0"/>
              </a:spcBef>
              <a:buFont typeface="Wingdings" pitchFamily="2" charset="2"/>
              <a:buChar char="§"/>
            </a:pPr>
            <a:r>
              <a:rPr lang="fr-FR" altLang="fr-FR" sz="2200" dirty="0">
                <a:latin typeface="Arial" panose="020B0604020202020204" pitchFamily="34" charset="0"/>
                <a:cs typeface="Arial" panose="020B0604020202020204" pitchFamily="34" charset="0"/>
              </a:rPr>
              <a:t>Repérer que je suis</a:t>
            </a:r>
            <a:r>
              <a:rPr lang="fr-FR" altLang="fr-FR" sz="2200" b="1" dirty="0">
                <a:latin typeface="Arial" panose="020B0604020202020204" pitchFamily="34" charset="0"/>
                <a:cs typeface="Arial" panose="020B0604020202020204" pitchFamily="34" charset="0"/>
              </a:rPr>
              <a:t> décentré, </a:t>
            </a:r>
            <a:r>
              <a:rPr lang="fr-FR" altLang="fr-FR" sz="2200" dirty="0">
                <a:latin typeface="Arial" panose="020B0604020202020204" pitchFamily="34" charset="0"/>
                <a:cs typeface="Arial" panose="020B0604020202020204" pitchFamily="34" charset="0"/>
              </a:rPr>
              <a:t>(descendre dans son ressenti)</a:t>
            </a:r>
          </a:p>
          <a:p>
            <a:pPr marL="171450" indent="-171450">
              <a:lnSpc>
                <a:spcPct val="80000"/>
              </a:lnSpc>
              <a:spcBef>
                <a:spcPct val="0"/>
              </a:spcBef>
              <a:buFont typeface="Wingdings" pitchFamily="2" charset="2"/>
              <a:buChar char="§"/>
            </a:pPr>
            <a:endParaRPr lang="fr-FR" altLang="fr-FR" sz="800" b="1"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r>
              <a:rPr lang="fr-FR" altLang="fr-FR" sz="2200" b="1" dirty="0">
                <a:latin typeface="Arial" panose="020B0604020202020204" pitchFamily="34" charset="0"/>
                <a:cs typeface="Arial" panose="020B0604020202020204" pitchFamily="34" charset="0"/>
              </a:rPr>
              <a:t>Mettre l’intention</a:t>
            </a:r>
            <a:r>
              <a:rPr lang="fr-FR" altLang="fr-FR" sz="2200" dirty="0">
                <a:latin typeface="Arial" panose="020B0604020202020204" pitchFamily="34" charset="0"/>
                <a:cs typeface="Arial" panose="020B0604020202020204" pitchFamily="34" charset="0"/>
              </a:rPr>
              <a:t> : Dire « je me centre » à l’intérieur de soi</a:t>
            </a:r>
          </a:p>
          <a:p>
            <a:pPr>
              <a:lnSpc>
                <a:spcPct val="80000"/>
              </a:lnSpc>
            </a:pPr>
            <a:endParaRPr lang="fr-FR" altLang="fr-FR" sz="800" dirty="0">
              <a:latin typeface="Arial" panose="020B0604020202020204" pitchFamily="34" charset="0"/>
              <a:cs typeface="Arial" panose="020B0604020202020204" pitchFamily="34" charset="0"/>
            </a:endParaRPr>
          </a:p>
          <a:p>
            <a:pPr marL="171450" indent="-171450">
              <a:lnSpc>
                <a:spcPct val="80000"/>
              </a:lnSpc>
              <a:buFont typeface="Wingdings" pitchFamily="2" charset="2"/>
              <a:buChar char="§"/>
            </a:pPr>
            <a:endParaRPr lang="fr-FR" altLang="fr-FR" sz="800"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r>
              <a:rPr lang="fr-FR" altLang="fr-FR" sz="2200" dirty="0">
                <a:latin typeface="Arial" panose="020B0604020202020204" pitchFamily="34" charset="0"/>
                <a:cs typeface="Arial" panose="020B0604020202020204" pitchFamily="34" charset="0"/>
              </a:rPr>
              <a:t>Rectifier </a:t>
            </a:r>
            <a:r>
              <a:rPr lang="fr-FR" altLang="fr-FR" sz="2200" b="1" dirty="0">
                <a:latin typeface="Arial" panose="020B0604020202020204" pitchFamily="34" charset="0"/>
                <a:cs typeface="Arial" panose="020B0604020202020204" pitchFamily="34" charset="0"/>
              </a:rPr>
              <a:t>sa posture</a:t>
            </a:r>
            <a:r>
              <a:rPr lang="fr-FR" altLang="fr-FR" sz="2200" dirty="0">
                <a:latin typeface="Arial" panose="020B0604020202020204" pitchFamily="34" charset="0"/>
                <a:cs typeface="Arial" panose="020B0604020202020204" pitchFamily="34" charset="0"/>
              </a:rPr>
              <a:t> se redresser, décroiser les jambes, les bras, retrouver la rectitude</a:t>
            </a:r>
          </a:p>
          <a:p>
            <a:pPr>
              <a:lnSpc>
                <a:spcPct val="80000"/>
              </a:lnSpc>
            </a:pPr>
            <a:endParaRPr lang="fr-FR" altLang="fr-FR" sz="800"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endParaRPr lang="fr-FR" altLang="fr-FR" sz="800"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r>
              <a:rPr lang="fr-FR" altLang="fr-FR" sz="2200" b="1" dirty="0">
                <a:latin typeface="Arial" panose="020B0604020202020204" pitchFamily="34" charset="0"/>
                <a:cs typeface="Arial" panose="020B0604020202020204" pitchFamily="34" charset="0"/>
              </a:rPr>
              <a:t>Prendre son axe</a:t>
            </a:r>
            <a:r>
              <a:rPr lang="fr-FR" altLang="fr-FR" sz="2200" dirty="0">
                <a:latin typeface="Arial" panose="020B0604020202020204" pitchFamily="34" charset="0"/>
                <a:cs typeface="Arial" panose="020B0604020202020204" pitchFamily="34" charset="0"/>
              </a:rPr>
              <a:t> : Ancrer les pieds dans la terre et brancher la tête au ciel </a:t>
            </a:r>
          </a:p>
          <a:p>
            <a:pPr marL="342900" indent="-342900">
              <a:lnSpc>
                <a:spcPct val="80000"/>
              </a:lnSpc>
              <a:buFont typeface="Wingdings" pitchFamily="2" charset="2"/>
              <a:buChar char="§"/>
            </a:pPr>
            <a:endParaRPr lang="fr-FR" altLang="fr-FR" sz="800"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endParaRPr lang="fr-FR" altLang="fr-FR" sz="800"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r>
              <a:rPr lang="fr-FR" altLang="fr-FR" sz="2200" dirty="0">
                <a:latin typeface="Arial" panose="020B0604020202020204" pitchFamily="34" charset="0"/>
                <a:cs typeface="Arial" panose="020B0604020202020204" pitchFamily="34" charset="0"/>
              </a:rPr>
              <a:t>Amener </a:t>
            </a:r>
            <a:r>
              <a:rPr lang="fr-FR" altLang="fr-FR" sz="2200" b="1" dirty="0">
                <a:latin typeface="Arial" panose="020B0604020202020204" pitchFamily="34" charset="0"/>
                <a:cs typeface="Arial" panose="020B0604020202020204" pitchFamily="34" charset="0"/>
              </a:rPr>
              <a:t>sa conscience dans le cœur</a:t>
            </a:r>
          </a:p>
          <a:p>
            <a:pPr marL="342900" indent="-342900">
              <a:lnSpc>
                <a:spcPct val="80000"/>
              </a:lnSpc>
              <a:buFont typeface="Wingdings" pitchFamily="2" charset="2"/>
              <a:buChar char="§"/>
            </a:pPr>
            <a:endParaRPr lang="fr-FR" altLang="fr-FR" sz="900" b="1"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endParaRPr lang="fr-FR" altLang="fr-FR" sz="800" b="1"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r>
              <a:rPr lang="fr-FR" altLang="fr-FR" sz="2200" b="1" dirty="0">
                <a:latin typeface="Arial" panose="020B0604020202020204" pitchFamily="34" charset="0"/>
                <a:cs typeface="Arial" panose="020B0604020202020204" pitchFamily="34" charset="0"/>
              </a:rPr>
              <a:t>Respirer lentement,</a:t>
            </a:r>
            <a:r>
              <a:rPr lang="fr-FR" altLang="fr-FR" sz="2200" dirty="0">
                <a:latin typeface="Arial" panose="020B0604020202020204" pitchFamily="34" charset="0"/>
                <a:cs typeface="Arial" panose="020B0604020202020204" pitchFamily="34" charset="0"/>
              </a:rPr>
              <a:t> calmement et amplement</a:t>
            </a:r>
          </a:p>
          <a:p>
            <a:pPr>
              <a:lnSpc>
                <a:spcPct val="80000"/>
              </a:lnSpc>
            </a:pPr>
            <a:endParaRPr lang="fr-FR" altLang="fr-FR" sz="800" b="1"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r>
              <a:rPr lang="fr-FR" altLang="fr-FR" sz="2200" dirty="0">
                <a:latin typeface="Arial" panose="020B0604020202020204" pitchFamily="34" charset="0"/>
                <a:cs typeface="Arial" panose="020B0604020202020204" pitchFamily="34" charset="0"/>
              </a:rPr>
              <a:t>La cohérence cardiaque revient en moins d’une minute</a:t>
            </a:r>
          </a:p>
          <a:p>
            <a:pPr marL="342900" indent="-342900">
              <a:lnSpc>
                <a:spcPct val="80000"/>
              </a:lnSpc>
              <a:buFont typeface="Wingdings" pitchFamily="2" charset="2"/>
              <a:buChar char="§"/>
            </a:pPr>
            <a:endParaRPr lang="fr-FR" altLang="fr-FR" sz="800"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endParaRPr lang="fr-FR" altLang="fr-FR" sz="800" dirty="0">
              <a:latin typeface="Arial" panose="020B0604020202020204" pitchFamily="34" charset="0"/>
              <a:cs typeface="Arial" panose="020B0604020202020204" pitchFamily="34" charset="0"/>
            </a:endParaRPr>
          </a:p>
          <a:p>
            <a:pPr marL="342900" indent="-342900">
              <a:lnSpc>
                <a:spcPct val="80000"/>
              </a:lnSpc>
              <a:buFont typeface="Wingdings" pitchFamily="2" charset="2"/>
              <a:buChar char="§"/>
            </a:pPr>
            <a:r>
              <a:rPr lang="fr-FR" altLang="fr-FR" sz="2200" dirty="0">
                <a:latin typeface="Arial" panose="020B0604020202020204" pitchFamily="34" charset="0"/>
                <a:cs typeface="Arial" panose="020B0604020202020204" pitchFamily="34" charset="0"/>
              </a:rPr>
              <a:t>Alors je suis centré « Je Suis » se manifeste, je donne le meilleur de moi-même et je suis créateur de valeur</a:t>
            </a:r>
          </a:p>
        </p:txBody>
      </p:sp>
      <p:sp>
        <p:nvSpPr>
          <p:cNvPr id="6" name="ZoneTexte 5">
            <a:extLst>
              <a:ext uri="{FF2B5EF4-FFF2-40B4-BE49-F238E27FC236}">
                <a16:creationId xmlns:a16="http://schemas.microsoft.com/office/drawing/2014/main" id="{E415A84D-058F-884F-A772-2B29AFA11F6D}"/>
              </a:ext>
            </a:extLst>
          </p:cNvPr>
          <p:cNvSpPr txBox="1"/>
          <p:nvPr/>
        </p:nvSpPr>
        <p:spPr>
          <a:xfrm>
            <a:off x="424543" y="244929"/>
            <a:ext cx="6139543" cy="707886"/>
          </a:xfrm>
          <a:prstGeom prst="rect">
            <a:avLst/>
          </a:prstGeom>
          <a:noFill/>
        </p:spPr>
        <p:txBody>
          <a:bodyPr wrap="square" rtlCol="0">
            <a:spAutoFit/>
          </a:bodyPr>
          <a:lstStyle/>
          <a:p>
            <a:r>
              <a:rPr lang="fr-FR" sz="4000" dirty="0">
                <a:solidFill>
                  <a:srgbClr val="7030A0"/>
                </a:solidFill>
                <a:cs typeface="Arial" panose="020B0604020202020204" pitchFamily="34" charset="0"/>
              </a:rPr>
              <a:t>Se centrer</a:t>
            </a:r>
          </a:p>
        </p:txBody>
      </p:sp>
    </p:spTree>
    <p:extLst>
      <p:ext uri="{BB962C8B-B14F-4D97-AF65-F5344CB8AC3E}">
        <p14:creationId xmlns:p14="http://schemas.microsoft.com/office/powerpoint/2010/main" val="38702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D6DE807-94EB-3D41-838D-2622F6B757B4}"/>
              </a:ext>
            </a:extLst>
          </p:cNvPr>
          <p:cNvSpPr txBox="1"/>
          <p:nvPr/>
        </p:nvSpPr>
        <p:spPr>
          <a:xfrm>
            <a:off x="2652076" y="1900518"/>
            <a:ext cx="6823278" cy="3293209"/>
          </a:xfrm>
          <a:prstGeom prst="rect">
            <a:avLst/>
          </a:prstGeom>
          <a:noFill/>
        </p:spPr>
        <p:txBody>
          <a:bodyPr wrap="none" rtlCol="0">
            <a:spAutoFit/>
          </a:bodyPr>
          <a:lstStyle/>
          <a:p>
            <a:pPr algn="ctr"/>
            <a:r>
              <a:rPr lang="fr-FR" sz="4400" b="1" dirty="0">
                <a:solidFill>
                  <a:srgbClr val="00B050"/>
                </a:solidFill>
              </a:rPr>
              <a:t>SE CENTRER :</a:t>
            </a:r>
          </a:p>
          <a:p>
            <a:pPr algn="ctr"/>
            <a:endParaRPr lang="fr-FR" sz="2000" dirty="0"/>
          </a:p>
          <a:p>
            <a:pPr algn="ctr"/>
            <a:r>
              <a:rPr lang="fr-FR" sz="3600" b="1" dirty="0">
                <a:solidFill>
                  <a:srgbClr val="7030A0"/>
                </a:solidFill>
              </a:rPr>
              <a:t>Pieds dans la terre</a:t>
            </a:r>
          </a:p>
          <a:p>
            <a:pPr algn="ctr"/>
            <a:r>
              <a:rPr lang="fr-FR" sz="3600" b="1" dirty="0">
                <a:solidFill>
                  <a:srgbClr val="7030A0"/>
                </a:solidFill>
              </a:rPr>
              <a:t> Tête au ciel</a:t>
            </a:r>
          </a:p>
          <a:p>
            <a:pPr algn="ctr"/>
            <a:r>
              <a:rPr lang="fr-FR" sz="3600" b="1" dirty="0">
                <a:solidFill>
                  <a:srgbClr val="7030A0"/>
                </a:solidFill>
              </a:rPr>
              <a:t> Conscience dans le cœur </a:t>
            </a:r>
          </a:p>
          <a:p>
            <a:pPr algn="ctr"/>
            <a:r>
              <a:rPr lang="fr-FR" sz="3600" b="1" dirty="0">
                <a:solidFill>
                  <a:srgbClr val="7030A0"/>
                </a:solidFill>
              </a:rPr>
              <a:t> Respirer lentement et calmement </a:t>
            </a:r>
          </a:p>
        </p:txBody>
      </p:sp>
      <p:sp>
        <p:nvSpPr>
          <p:cNvPr id="3" name="Espace réservé du numéro de diapositive 2">
            <a:extLst>
              <a:ext uri="{FF2B5EF4-FFF2-40B4-BE49-F238E27FC236}">
                <a16:creationId xmlns:a16="http://schemas.microsoft.com/office/drawing/2014/main" id="{69E78780-CF26-284D-873A-B124DDA8CCD1}"/>
              </a:ext>
            </a:extLst>
          </p:cNvPr>
          <p:cNvSpPr>
            <a:spLocks noGrp="1"/>
          </p:cNvSpPr>
          <p:nvPr>
            <p:ph type="sldNum" sz="quarter" idx="12"/>
          </p:nvPr>
        </p:nvSpPr>
        <p:spPr/>
        <p:txBody>
          <a:bodyPr/>
          <a:lstStyle/>
          <a:p>
            <a:fld id="{0C26709D-BAF3-634B-90FF-8C167AB29801}" type="slidenum">
              <a:rPr lang="fr-FR" smtClean="0"/>
              <a:t>14</a:t>
            </a:fld>
            <a:endParaRPr lang="fr-FR"/>
          </a:p>
        </p:txBody>
      </p:sp>
    </p:spTree>
    <p:extLst>
      <p:ext uri="{BB962C8B-B14F-4D97-AF65-F5344CB8AC3E}">
        <p14:creationId xmlns:p14="http://schemas.microsoft.com/office/powerpoint/2010/main" val="350887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D74627-9BA5-9148-8A0F-BC7ED887E782}"/>
              </a:ext>
            </a:extLst>
          </p:cNvPr>
          <p:cNvSpPr>
            <a:spLocks noGrp="1"/>
          </p:cNvSpPr>
          <p:nvPr>
            <p:ph type="title"/>
          </p:nvPr>
        </p:nvSpPr>
        <p:spPr>
          <a:xfrm>
            <a:off x="838200" y="1"/>
            <a:ext cx="10515600" cy="1328659"/>
          </a:xfrm>
        </p:spPr>
        <p:txBody>
          <a:bodyPr>
            <a:normAutofit/>
          </a:bodyPr>
          <a:lstStyle/>
          <a:p>
            <a:r>
              <a:rPr lang="fr-FR" dirty="0">
                <a:solidFill>
                  <a:srgbClr val="7030A0"/>
                </a:solidFill>
                <a:latin typeface="+mn-lt"/>
              </a:rPr>
              <a:t>Notre couche de personnalité extérieure,</a:t>
            </a:r>
            <a:br>
              <a:rPr lang="fr-FR" dirty="0">
                <a:solidFill>
                  <a:srgbClr val="7030A0"/>
                </a:solidFill>
                <a:latin typeface="+mn-lt"/>
              </a:rPr>
            </a:br>
            <a:r>
              <a:rPr lang="fr-FR" dirty="0">
                <a:solidFill>
                  <a:srgbClr val="7030A0"/>
                </a:solidFill>
                <a:latin typeface="+mn-lt"/>
              </a:rPr>
              <a:t>notre humanité</a:t>
            </a:r>
          </a:p>
        </p:txBody>
      </p:sp>
      <p:sp>
        <p:nvSpPr>
          <p:cNvPr id="3" name="Espace réservé du contenu 2">
            <a:extLst>
              <a:ext uri="{FF2B5EF4-FFF2-40B4-BE49-F238E27FC236}">
                <a16:creationId xmlns:a16="http://schemas.microsoft.com/office/drawing/2014/main" id="{05162DB9-22EA-D744-B8A3-19AF786C4330}"/>
              </a:ext>
            </a:extLst>
          </p:cNvPr>
          <p:cNvSpPr>
            <a:spLocks noGrp="1"/>
          </p:cNvSpPr>
          <p:nvPr>
            <p:ph idx="1"/>
          </p:nvPr>
        </p:nvSpPr>
        <p:spPr>
          <a:xfrm>
            <a:off x="1025487" y="1744644"/>
            <a:ext cx="10515600" cy="4351338"/>
          </a:xfrm>
        </p:spPr>
        <p:txBody>
          <a:bodyPr>
            <a:normAutofit fontScale="92500" lnSpcReduction="20000"/>
          </a:bodyPr>
          <a:lstStyle/>
          <a:p>
            <a:r>
              <a:rPr lang="fr-FR" dirty="0"/>
              <a:t>Elle s’est construite avec notre histoire et notre incarnation : </a:t>
            </a:r>
          </a:p>
          <a:p>
            <a:r>
              <a:rPr lang="fr-FR" dirty="0"/>
              <a:t>Elle porte la souffrance, les mémoires </a:t>
            </a:r>
          </a:p>
          <a:p>
            <a:pPr lvl="1">
              <a:buFont typeface="Wingdings" pitchFamily="2" charset="2"/>
              <a:buChar char="§"/>
            </a:pPr>
            <a:r>
              <a:rPr lang="fr-FR" dirty="0">
                <a:solidFill>
                  <a:srgbClr val="7030A0"/>
                </a:solidFill>
              </a:rPr>
              <a:t>Le karma, </a:t>
            </a:r>
          </a:p>
          <a:p>
            <a:pPr lvl="1">
              <a:buFont typeface="Wingdings" pitchFamily="2" charset="2"/>
              <a:buChar char="§"/>
            </a:pPr>
            <a:r>
              <a:rPr lang="fr-FR" dirty="0">
                <a:solidFill>
                  <a:schemeClr val="bg2">
                    <a:lumMod val="75000"/>
                  </a:schemeClr>
                </a:solidFill>
              </a:rPr>
              <a:t>L’histoire collective </a:t>
            </a:r>
          </a:p>
          <a:p>
            <a:pPr lvl="1">
              <a:buFont typeface="Wingdings" pitchFamily="2" charset="2"/>
              <a:buChar char="§"/>
            </a:pPr>
            <a:r>
              <a:rPr lang="fr-FR" dirty="0">
                <a:solidFill>
                  <a:srgbClr val="FF79E9"/>
                </a:solidFill>
              </a:rPr>
              <a:t>L’histoire familiale </a:t>
            </a:r>
          </a:p>
          <a:p>
            <a:pPr lvl="1">
              <a:buFont typeface="Wingdings" pitchFamily="2" charset="2"/>
              <a:buChar char="§"/>
            </a:pPr>
            <a:r>
              <a:rPr lang="fr-FR" dirty="0">
                <a:solidFill>
                  <a:srgbClr val="FF0000"/>
                </a:solidFill>
              </a:rPr>
              <a:t>L’histoire personnelle</a:t>
            </a:r>
          </a:p>
          <a:p>
            <a:pPr lvl="2"/>
            <a:r>
              <a:rPr lang="fr-FR" dirty="0"/>
              <a:t>Les blessures, traumatismes, souffrances </a:t>
            </a:r>
          </a:p>
          <a:p>
            <a:pPr lvl="2"/>
            <a:r>
              <a:rPr lang="fr-FR" dirty="0"/>
              <a:t>Les carences d’amour, de valorisations, </a:t>
            </a:r>
          </a:p>
          <a:p>
            <a:pPr marL="914400" lvl="2" indent="0">
              <a:buNone/>
            </a:pPr>
            <a:r>
              <a:rPr lang="fr-FR" dirty="0"/>
              <a:t>d’encouragements</a:t>
            </a:r>
          </a:p>
          <a:p>
            <a:pPr lvl="2"/>
            <a:r>
              <a:rPr lang="fr-FR" dirty="0"/>
              <a:t>Les jugements, les critiques, les évaluations</a:t>
            </a:r>
          </a:p>
          <a:p>
            <a:pPr lvl="2"/>
            <a:r>
              <a:rPr lang="fr-FR" dirty="0"/>
              <a:t>Les rejets les abandons les injustices les humiliations </a:t>
            </a:r>
          </a:p>
          <a:p>
            <a:pPr lvl="2"/>
            <a:r>
              <a:rPr lang="fr-FR" dirty="0"/>
              <a:t>Tous les TU ES, TU N’ES PAS </a:t>
            </a:r>
          </a:p>
          <a:p>
            <a:r>
              <a:rPr lang="fr-FR" dirty="0"/>
              <a:t>Le repère extérieur   </a:t>
            </a:r>
          </a:p>
          <a:p>
            <a:pPr marL="457200" lvl="1" indent="0">
              <a:buNone/>
            </a:pPr>
            <a:r>
              <a:rPr lang="fr-FR" dirty="0"/>
              <a:t> </a:t>
            </a:r>
          </a:p>
          <a:p>
            <a:endParaRPr lang="fr-FR" dirty="0"/>
          </a:p>
        </p:txBody>
      </p:sp>
      <p:sp>
        <p:nvSpPr>
          <p:cNvPr id="4" name="AutoShape 6">
            <a:extLst>
              <a:ext uri="{FF2B5EF4-FFF2-40B4-BE49-F238E27FC236}">
                <a16:creationId xmlns:a16="http://schemas.microsoft.com/office/drawing/2014/main" id="{D23D5B89-7A6D-BE45-AAA1-88C29BCC98DD}"/>
              </a:ext>
            </a:extLst>
          </p:cNvPr>
          <p:cNvSpPr>
            <a:spLocks noChangeArrowheads="1"/>
          </p:cNvSpPr>
          <p:nvPr/>
        </p:nvSpPr>
        <p:spPr bwMode="auto">
          <a:xfrm flipV="1">
            <a:off x="7189378" y="2122392"/>
            <a:ext cx="4643470" cy="4500594"/>
          </a:xfrm>
          <a:prstGeom prst="star16">
            <a:avLst>
              <a:gd name="adj" fmla="val 33810"/>
            </a:avLst>
          </a:prstGeom>
          <a:solidFill>
            <a:srgbClr val="FF0000"/>
          </a:solidFill>
          <a:ln w="9525">
            <a:solidFill>
              <a:srgbClr val="000000"/>
            </a:solidFill>
            <a:miter lim="800000"/>
            <a:headEnd/>
            <a:tailEnd/>
          </a:ln>
        </p:spPr>
        <p:txBody>
          <a:bodyPr/>
          <a:lstStyle/>
          <a:p>
            <a:endParaRPr lang="fr-FR" dirty="0"/>
          </a:p>
        </p:txBody>
      </p:sp>
      <p:sp>
        <p:nvSpPr>
          <p:cNvPr id="5" name="Ellipse 4">
            <a:extLst>
              <a:ext uri="{FF2B5EF4-FFF2-40B4-BE49-F238E27FC236}">
                <a16:creationId xmlns:a16="http://schemas.microsoft.com/office/drawing/2014/main" id="{8AE3B07E-52D9-E84E-98F9-511562566151}"/>
              </a:ext>
            </a:extLst>
          </p:cNvPr>
          <p:cNvSpPr/>
          <p:nvPr/>
        </p:nvSpPr>
        <p:spPr>
          <a:xfrm>
            <a:off x="8189510" y="3051086"/>
            <a:ext cx="2643206" cy="2628912"/>
          </a:xfrm>
          <a:prstGeom prst="ellipse">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a:extLst>
              <a:ext uri="{FF2B5EF4-FFF2-40B4-BE49-F238E27FC236}">
                <a16:creationId xmlns:a16="http://schemas.microsoft.com/office/drawing/2014/main" id="{3302A9B9-F3F7-644A-B8C0-03A320279EE7}"/>
              </a:ext>
            </a:extLst>
          </p:cNvPr>
          <p:cNvSpPr/>
          <p:nvPr/>
        </p:nvSpPr>
        <p:spPr>
          <a:xfrm>
            <a:off x="8332386" y="3193962"/>
            <a:ext cx="2357454" cy="235745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a:extLst>
              <a:ext uri="{FF2B5EF4-FFF2-40B4-BE49-F238E27FC236}">
                <a16:creationId xmlns:a16="http://schemas.microsoft.com/office/drawing/2014/main" id="{B470FA1E-AEB6-EB46-BB58-FC50A60BA392}"/>
              </a:ext>
            </a:extLst>
          </p:cNvPr>
          <p:cNvSpPr/>
          <p:nvPr/>
        </p:nvSpPr>
        <p:spPr>
          <a:xfrm>
            <a:off x="8475262" y="3336838"/>
            <a:ext cx="2071702" cy="207170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a:extLst>
              <a:ext uri="{FF2B5EF4-FFF2-40B4-BE49-F238E27FC236}">
                <a16:creationId xmlns:a16="http://schemas.microsoft.com/office/drawing/2014/main" id="{63926F0E-0FA3-B74E-9E39-1D383D94E116}"/>
              </a:ext>
            </a:extLst>
          </p:cNvPr>
          <p:cNvSpPr/>
          <p:nvPr/>
        </p:nvSpPr>
        <p:spPr>
          <a:xfrm>
            <a:off x="8618138" y="3479714"/>
            <a:ext cx="1785950" cy="1785950"/>
          </a:xfrm>
          <a:prstGeom prst="ellipse">
            <a:avLst/>
          </a:prstGeom>
          <a:solidFill>
            <a:srgbClr val="4C5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suis</a:t>
            </a:r>
          </a:p>
        </p:txBody>
      </p:sp>
    </p:spTree>
    <p:extLst>
      <p:ext uri="{BB962C8B-B14F-4D97-AF65-F5344CB8AC3E}">
        <p14:creationId xmlns:p14="http://schemas.microsoft.com/office/powerpoint/2010/main" val="391705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AutoShape 2">
            <a:extLst>
              <a:ext uri="{FF2B5EF4-FFF2-40B4-BE49-F238E27FC236}">
                <a16:creationId xmlns:a16="http://schemas.microsoft.com/office/drawing/2014/main" id="{051375DA-F077-214C-AD14-943AEF3B6F5C}"/>
              </a:ext>
            </a:extLst>
          </p:cNvPr>
          <p:cNvSpPr>
            <a:spLocks noChangeArrowheads="1"/>
          </p:cNvSpPr>
          <p:nvPr/>
        </p:nvSpPr>
        <p:spPr bwMode="auto">
          <a:xfrm>
            <a:off x="10214015" y="1072786"/>
            <a:ext cx="1189038" cy="4968875"/>
          </a:xfrm>
          <a:prstGeom prst="triangle">
            <a:avLst>
              <a:gd name="adj" fmla="val 48199"/>
            </a:avLst>
          </a:prstGeom>
          <a:solidFill>
            <a:srgbClr val="FFFF66"/>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60" name="Rectangle 3">
            <a:extLst>
              <a:ext uri="{FF2B5EF4-FFF2-40B4-BE49-F238E27FC236}">
                <a16:creationId xmlns:a16="http://schemas.microsoft.com/office/drawing/2014/main" id="{E09695C0-4138-D447-B2A3-244F9545CEC7}"/>
              </a:ext>
            </a:extLst>
          </p:cNvPr>
          <p:cNvSpPr>
            <a:spLocks noChangeArrowheads="1"/>
          </p:cNvSpPr>
          <p:nvPr/>
        </p:nvSpPr>
        <p:spPr bwMode="auto">
          <a:xfrm>
            <a:off x="722048" y="247074"/>
            <a:ext cx="9260382"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sz="4400" dirty="0">
                <a:solidFill>
                  <a:srgbClr val="7030A0"/>
                </a:solidFill>
                <a:latin typeface="+mn-lt"/>
              </a:rPr>
              <a:t>Les mémoires </a:t>
            </a:r>
            <a:endParaRPr lang="fr-FR" altLang="fr-FR" sz="4400" dirty="0">
              <a:solidFill>
                <a:schemeClr val="accent2"/>
              </a:solidFill>
              <a:latin typeface="+mn-lt"/>
            </a:endParaRPr>
          </a:p>
          <a:p>
            <a:pPr eaLnBrk="1" hangingPunct="1">
              <a:buClr>
                <a:srgbClr val="FFFF66"/>
              </a:buClr>
              <a:buSzPct val="120000"/>
            </a:pPr>
            <a:endParaRPr lang="fr-FR" altLang="fr-FR" sz="2400" dirty="0">
              <a:solidFill>
                <a:schemeClr val="accent2"/>
              </a:solidFill>
            </a:endParaRPr>
          </a:p>
        </p:txBody>
      </p:sp>
      <p:sp>
        <p:nvSpPr>
          <p:cNvPr id="70670" name="AutoShape 13">
            <a:extLst>
              <a:ext uri="{FF2B5EF4-FFF2-40B4-BE49-F238E27FC236}">
                <a16:creationId xmlns:a16="http://schemas.microsoft.com/office/drawing/2014/main" id="{9A44587B-E10F-594F-B870-A374713E0AD5}"/>
              </a:ext>
            </a:extLst>
          </p:cNvPr>
          <p:cNvSpPr>
            <a:spLocks noChangeArrowheads="1"/>
          </p:cNvSpPr>
          <p:nvPr/>
        </p:nvSpPr>
        <p:spPr bwMode="auto">
          <a:xfrm>
            <a:off x="10654153" y="2494127"/>
            <a:ext cx="242887" cy="347662"/>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1" name="AutoShape 14">
            <a:extLst>
              <a:ext uri="{FF2B5EF4-FFF2-40B4-BE49-F238E27FC236}">
                <a16:creationId xmlns:a16="http://schemas.microsoft.com/office/drawing/2014/main" id="{32022BFA-2FF3-C94D-A40B-8DD9244ABD4E}"/>
              </a:ext>
            </a:extLst>
          </p:cNvPr>
          <p:cNvSpPr>
            <a:spLocks noChangeArrowheads="1"/>
          </p:cNvSpPr>
          <p:nvPr/>
        </p:nvSpPr>
        <p:spPr bwMode="auto">
          <a:xfrm>
            <a:off x="10646609" y="3130762"/>
            <a:ext cx="323850" cy="423863"/>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2" name="AutoShape 15">
            <a:extLst>
              <a:ext uri="{FF2B5EF4-FFF2-40B4-BE49-F238E27FC236}">
                <a16:creationId xmlns:a16="http://schemas.microsoft.com/office/drawing/2014/main" id="{972E4655-21AE-2149-9911-051313D25C28}"/>
              </a:ext>
            </a:extLst>
          </p:cNvPr>
          <p:cNvSpPr>
            <a:spLocks noChangeArrowheads="1"/>
          </p:cNvSpPr>
          <p:nvPr/>
        </p:nvSpPr>
        <p:spPr bwMode="auto">
          <a:xfrm>
            <a:off x="10632408" y="4331679"/>
            <a:ext cx="323850" cy="423863"/>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3" name="AutoShape 16">
            <a:extLst>
              <a:ext uri="{FF2B5EF4-FFF2-40B4-BE49-F238E27FC236}">
                <a16:creationId xmlns:a16="http://schemas.microsoft.com/office/drawing/2014/main" id="{9FE30B5D-A59A-B340-8C00-6D277C69C837}"/>
              </a:ext>
            </a:extLst>
          </p:cNvPr>
          <p:cNvSpPr>
            <a:spLocks noChangeArrowheads="1"/>
          </p:cNvSpPr>
          <p:nvPr/>
        </p:nvSpPr>
        <p:spPr bwMode="auto">
          <a:xfrm>
            <a:off x="10375940" y="5326858"/>
            <a:ext cx="323850" cy="423862"/>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4" name="AutoShape 17">
            <a:extLst>
              <a:ext uri="{FF2B5EF4-FFF2-40B4-BE49-F238E27FC236}">
                <a16:creationId xmlns:a16="http://schemas.microsoft.com/office/drawing/2014/main" id="{1E7AEAB6-095B-4F47-A2AB-CEDB55857E2D}"/>
              </a:ext>
            </a:extLst>
          </p:cNvPr>
          <p:cNvSpPr>
            <a:spLocks noChangeArrowheads="1"/>
          </p:cNvSpPr>
          <p:nvPr/>
        </p:nvSpPr>
        <p:spPr bwMode="auto">
          <a:xfrm>
            <a:off x="10772298" y="3676500"/>
            <a:ext cx="323850" cy="423862"/>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5" name="AutoShape 18">
            <a:extLst>
              <a:ext uri="{FF2B5EF4-FFF2-40B4-BE49-F238E27FC236}">
                <a16:creationId xmlns:a16="http://schemas.microsoft.com/office/drawing/2014/main" id="{574C541B-9887-D64D-9735-B704D05F61FE}"/>
              </a:ext>
            </a:extLst>
          </p:cNvPr>
          <p:cNvSpPr>
            <a:spLocks noChangeArrowheads="1"/>
          </p:cNvSpPr>
          <p:nvPr/>
        </p:nvSpPr>
        <p:spPr bwMode="auto">
          <a:xfrm>
            <a:off x="10863320" y="4877417"/>
            <a:ext cx="323850" cy="423862"/>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6" name="AutoShape 19">
            <a:extLst>
              <a:ext uri="{FF2B5EF4-FFF2-40B4-BE49-F238E27FC236}">
                <a16:creationId xmlns:a16="http://schemas.microsoft.com/office/drawing/2014/main" id="{CA8BE3DE-ADF1-AA4D-A34B-BFCEDE2FA408}"/>
              </a:ext>
            </a:extLst>
          </p:cNvPr>
          <p:cNvSpPr>
            <a:spLocks noChangeArrowheads="1"/>
          </p:cNvSpPr>
          <p:nvPr/>
        </p:nvSpPr>
        <p:spPr bwMode="auto">
          <a:xfrm>
            <a:off x="10375940" y="4787993"/>
            <a:ext cx="323850" cy="423863"/>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7" name="AutoShape 20">
            <a:extLst>
              <a:ext uri="{FF2B5EF4-FFF2-40B4-BE49-F238E27FC236}">
                <a16:creationId xmlns:a16="http://schemas.microsoft.com/office/drawing/2014/main" id="{280DAE5C-8DF1-A24B-93B1-6F3D9D9DA016}"/>
              </a:ext>
            </a:extLst>
          </p:cNvPr>
          <p:cNvSpPr>
            <a:spLocks noChangeArrowheads="1"/>
          </p:cNvSpPr>
          <p:nvPr/>
        </p:nvSpPr>
        <p:spPr bwMode="auto">
          <a:xfrm>
            <a:off x="10835112" y="5499791"/>
            <a:ext cx="323850" cy="423862"/>
          </a:xfrm>
          <a:prstGeom prst="irregularSeal1">
            <a:avLst/>
          </a:prstGeom>
          <a:solidFill>
            <a:srgbClr val="FF00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0678" name="Line 21">
            <a:extLst>
              <a:ext uri="{FF2B5EF4-FFF2-40B4-BE49-F238E27FC236}">
                <a16:creationId xmlns:a16="http://schemas.microsoft.com/office/drawing/2014/main" id="{99DCBEA0-05FB-AF44-AFB5-B6FE2748E8F0}"/>
              </a:ext>
            </a:extLst>
          </p:cNvPr>
          <p:cNvSpPr>
            <a:spLocks noChangeShapeType="1"/>
          </p:cNvSpPr>
          <p:nvPr/>
        </p:nvSpPr>
        <p:spPr bwMode="auto">
          <a:xfrm>
            <a:off x="10518774" y="2265039"/>
            <a:ext cx="640187" cy="3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dirty="0"/>
          </a:p>
        </p:txBody>
      </p:sp>
      <p:sp>
        <p:nvSpPr>
          <p:cNvPr id="542742" name="Rectangle 22">
            <a:extLst>
              <a:ext uri="{FF2B5EF4-FFF2-40B4-BE49-F238E27FC236}">
                <a16:creationId xmlns:a16="http://schemas.microsoft.com/office/drawing/2014/main" id="{5DB44C2D-0975-46C2-AA2D-EDA3080BF563}"/>
              </a:ext>
            </a:extLst>
          </p:cNvPr>
          <p:cNvSpPr>
            <a:spLocks noChangeArrowheads="1"/>
          </p:cNvSpPr>
          <p:nvPr/>
        </p:nvSpPr>
        <p:spPr bwMode="auto">
          <a:xfrm>
            <a:off x="9890125" y="1700213"/>
            <a:ext cx="628650" cy="366712"/>
          </a:xfrm>
          <a:prstGeom prst="rect">
            <a:avLst/>
          </a:prstGeom>
          <a:noFill/>
          <a:ln w="9525">
            <a:noFill/>
            <a:miter lim="800000"/>
            <a:headEnd/>
            <a:tailEnd/>
          </a:ln>
          <a:effectLst/>
        </p:spPr>
        <p:txBody>
          <a:bodyPr wrap="none">
            <a:spAutoFit/>
          </a:bodyPr>
          <a:lstStyle/>
          <a:p>
            <a:pPr algn="ctr" eaLnBrk="1" hangingPunct="1">
              <a:defRPr/>
            </a:pPr>
            <a:r>
              <a:rPr lang="fr-FR" dirty="0">
                <a:solidFill>
                  <a:schemeClr val="accent2"/>
                </a:solidFill>
                <a:effectLst>
                  <a:outerShdw blurRad="38100" dist="38100" dir="2700000" algn="tl">
                    <a:srgbClr val="C0C0C0"/>
                  </a:outerShdw>
                </a:effectLst>
                <a:latin typeface="Arial" charset="0"/>
              </a:rPr>
              <a:t>1/10</a:t>
            </a:r>
          </a:p>
        </p:txBody>
      </p:sp>
      <p:sp>
        <p:nvSpPr>
          <p:cNvPr id="542743" name="Text Box 23">
            <a:extLst>
              <a:ext uri="{FF2B5EF4-FFF2-40B4-BE49-F238E27FC236}">
                <a16:creationId xmlns:a16="http://schemas.microsoft.com/office/drawing/2014/main" id="{AEFA6A76-E8CF-4BED-A37F-7BA59FE40CAD}"/>
              </a:ext>
            </a:extLst>
          </p:cNvPr>
          <p:cNvSpPr txBox="1">
            <a:spLocks noChangeArrowheads="1"/>
          </p:cNvSpPr>
          <p:nvPr/>
        </p:nvSpPr>
        <p:spPr bwMode="auto">
          <a:xfrm>
            <a:off x="9311501" y="5579891"/>
            <a:ext cx="695325" cy="396875"/>
          </a:xfrm>
          <a:prstGeom prst="rect">
            <a:avLst/>
          </a:prstGeom>
          <a:noFill/>
          <a:ln w="9525" algn="ctr">
            <a:noFill/>
            <a:miter lim="800000"/>
            <a:headEnd/>
            <a:tailEnd/>
          </a:ln>
          <a:effectLst/>
        </p:spPr>
        <p:txBody>
          <a:bodyPr wrap="none">
            <a:spAutoFit/>
          </a:bodyPr>
          <a:lstStyle/>
          <a:p>
            <a:pPr algn="ctr" eaLnBrk="1" hangingPunct="1">
              <a:defRPr/>
            </a:pPr>
            <a:r>
              <a:rPr lang="fr-FR" sz="2000" dirty="0">
                <a:solidFill>
                  <a:schemeClr val="accent2"/>
                </a:solidFill>
                <a:effectLst>
                  <a:outerShdw blurRad="38100" dist="38100" dir="2700000" algn="tl">
                    <a:srgbClr val="C0C0C0"/>
                  </a:outerShdw>
                </a:effectLst>
                <a:latin typeface="Tahoma" pitchFamily="34" charset="0"/>
              </a:rPr>
              <a:t>9/10</a:t>
            </a:r>
          </a:p>
        </p:txBody>
      </p:sp>
      <p:sp>
        <p:nvSpPr>
          <p:cNvPr id="70681" name="Text Box 24">
            <a:extLst>
              <a:ext uri="{FF2B5EF4-FFF2-40B4-BE49-F238E27FC236}">
                <a16:creationId xmlns:a16="http://schemas.microsoft.com/office/drawing/2014/main" id="{54A13DAD-6F00-5446-8330-DED5599A66DB}"/>
              </a:ext>
            </a:extLst>
          </p:cNvPr>
          <p:cNvSpPr txBox="1">
            <a:spLocks noChangeArrowheads="1"/>
          </p:cNvSpPr>
          <p:nvPr/>
        </p:nvSpPr>
        <p:spPr bwMode="auto">
          <a:xfrm>
            <a:off x="7011988" y="42640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b="1" dirty="0"/>
          </a:p>
        </p:txBody>
      </p:sp>
      <p:sp>
        <p:nvSpPr>
          <p:cNvPr id="2" name="ZoneTexte 1">
            <a:extLst>
              <a:ext uri="{FF2B5EF4-FFF2-40B4-BE49-F238E27FC236}">
                <a16:creationId xmlns:a16="http://schemas.microsoft.com/office/drawing/2014/main" id="{574F80CF-D151-E043-AE77-6D980FF7B562}"/>
              </a:ext>
            </a:extLst>
          </p:cNvPr>
          <p:cNvSpPr txBox="1"/>
          <p:nvPr/>
        </p:nvSpPr>
        <p:spPr>
          <a:xfrm>
            <a:off x="10820003" y="2665413"/>
            <a:ext cx="1212390" cy="380485"/>
          </a:xfrm>
          <a:prstGeom prst="rect">
            <a:avLst/>
          </a:prstGeom>
          <a:noFill/>
        </p:spPr>
        <p:txBody>
          <a:bodyPr wrap="square" rtlCol="0">
            <a:spAutoFit/>
          </a:bodyPr>
          <a:lstStyle/>
          <a:p>
            <a:r>
              <a:rPr lang="fr-FR" dirty="0">
                <a:solidFill>
                  <a:srgbClr val="FF0000"/>
                </a:solidFill>
              </a:rPr>
              <a:t> </a:t>
            </a:r>
            <a:r>
              <a:rPr lang="fr-FR" b="1" dirty="0">
                <a:solidFill>
                  <a:srgbClr val="FF0000"/>
                </a:solidFill>
              </a:rPr>
              <a:t>Mémoire</a:t>
            </a:r>
          </a:p>
        </p:txBody>
      </p:sp>
      <p:sp>
        <p:nvSpPr>
          <p:cNvPr id="3" name="Rectangle 2">
            <a:extLst>
              <a:ext uri="{FF2B5EF4-FFF2-40B4-BE49-F238E27FC236}">
                <a16:creationId xmlns:a16="http://schemas.microsoft.com/office/drawing/2014/main" id="{8F606F93-768E-5A43-B170-D9ABC0D6B575}"/>
              </a:ext>
            </a:extLst>
          </p:cNvPr>
          <p:cNvSpPr/>
          <p:nvPr/>
        </p:nvSpPr>
        <p:spPr>
          <a:xfrm>
            <a:off x="9799638" y="3927152"/>
            <a:ext cx="1321593" cy="372076"/>
          </a:xfrm>
          <a:prstGeom prst="rect">
            <a:avLst/>
          </a:prstGeom>
        </p:spPr>
        <p:txBody>
          <a:bodyPr wrap="square">
            <a:spAutoFit/>
          </a:bodyPr>
          <a:lstStyle/>
          <a:p>
            <a:r>
              <a:rPr lang="fr-FR" dirty="0"/>
              <a:t> </a:t>
            </a:r>
            <a:r>
              <a:rPr lang="fr-FR" b="1" dirty="0">
                <a:solidFill>
                  <a:srgbClr val="FF0000"/>
                </a:solidFill>
              </a:rPr>
              <a:t>Mémoire</a:t>
            </a:r>
          </a:p>
        </p:txBody>
      </p:sp>
      <p:sp>
        <p:nvSpPr>
          <p:cNvPr id="5" name="Espace réservé du numéro de diapositive 4">
            <a:extLst>
              <a:ext uri="{FF2B5EF4-FFF2-40B4-BE49-F238E27FC236}">
                <a16:creationId xmlns:a16="http://schemas.microsoft.com/office/drawing/2014/main" id="{AEC971DC-D3F1-E245-A8C2-E614052D0367}"/>
              </a:ext>
            </a:extLst>
          </p:cNvPr>
          <p:cNvSpPr>
            <a:spLocks noGrp="1"/>
          </p:cNvSpPr>
          <p:nvPr>
            <p:ph type="sldNum" sz="quarter" idx="12"/>
          </p:nvPr>
        </p:nvSpPr>
        <p:spPr/>
        <p:txBody>
          <a:bodyPr/>
          <a:lstStyle/>
          <a:p>
            <a:fld id="{0C26709D-BAF3-634B-90FF-8C167AB29801}" type="slidenum">
              <a:rPr lang="fr-FR" smtClean="0"/>
              <a:t>16</a:t>
            </a:fld>
            <a:endParaRPr lang="fr-FR"/>
          </a:p>
        </p:txBody>
      </p:sp>
      <p:sp>
        <p:nvSpPr>
          <p:cNvPr id="8" name="ZoneTexte 7">
            <a:extLst>
              <a:ext uri="{FF2B5EF4-FFF2-40B4-BE49-F238E27FC236}">
                <a16:creationId xmlns:a16="http://schemas.microsoft.com/office/drawing/2014/main" id="{873D81F0-3BC1-1A4E-B5E0-7C06E27B2E85}"/>
              </a:ext>
            </a:extLst>
          </p:cNvPr>
          <p:cNvSpPr txBox="1"/>
          <p:nvPr/>
        </p:nvSpPr>
        <p:spPr>
          <a:xfrm>
            <a:off x="11198074" y="3425482"/>
            <a:ext cx="1209079" cy="769441"/>
          </a:xfrm>
          <a:prstGeom prst="rect">
            <a:avLst/>
          </a:prstGeom>
          <a:noFill/>
        </p:spPr>
        <p:txBody>
          <a:bodyPr wrap="square" rtlCol="0">
            <a:spAutoFit/>
          </a:bodyPr>
          <a:lstStyle/>
          <a:p>
            <a:r>
              <a:rPr lang="fr-FR" sz="4400" b="1" dirty="0">
                <a:solidFill>
                  <a:srgbClr val="FFFF00"/>
                </a:solidFill>
                <a:latin typeface="Arial" panose="020B0604020202020204" pitchFamily="34" charset="0"/>
                <a:cs typeface="Arial" panose="020B0604020202020204" pitchFamily="34" charset="0"/>
              </a:rPr>
              <a:t>OR</a:t>
            </a:r>
          </a:p>
        </p:txBody>
      </p:sp>
      <p:sp>
        <p:nvSpPr>
          <p:cNvPr id="9" name="Rectangle 8">
            <a:extLst>
              <a:ext uri="{FF2B5EF4-FFF2-40B4-BE49-F238E27FC236}">
                <a16:creationId xmlns:a16="http://schemas.microsoft.com/office/drawing/2014/main" id="{3FEBAA28-0D3E-BB4B-AB7E-D9939B6B9E54}"/>
              </a:ext>
            </a:extLst>
          </p:cNvPr>
          <p:cNvSpPr/>
          <p:nvPr/>
        </p:nvSpPr>
        <p:spPr>
          <a:xfrm>
            <a:off x="722048" y="1200839"/>
            <a:ext cx="8421952" cy="1846659"/>
          </a:xfrm>
          <a:prstGeom prst="rect">
            <a:avLst/>
          </a:prstGeom>
        </p:spPr>
        <p:txBody>
          <a:bodyPr wrap="square">
            <a:spAutoFit/>
          </a:bodyPr>
          <a:lstStyle/>
          <a:p>
            <a:r>
              <a:rPr lang="fr-FR" sz="2400" dirty="0"/>
              <a:t>Ces mémoires sont stockées dans notre cerveau limbique et dans notre inconscient et elles créent des condensations dans notre corps énergétique et des prolongements dans nos muscles </a:t>
            </a:r>
          </a:p>
          <a:p>
            <a:pPr lvl="1"/>
            <a:endParaRPr lang="fr-FR" dirty="0"/>
          </a:p>
          <a:p>
            <a:endParaRPr lang="fr-FR" sz="2400" dirty="0"/>
          </a:p>
        </p:txBody>
      </p:sp>
      <p:pic>
        <p:nvPicPr>
          <p:cNvPr id="34" name="Picture 25">
            <a:extLst>
              <a:ext uri="{FF2B5EF4-FFF2-40B4-BE49-F238E27FC236}">
                <a16:creationId xmlns:a16="http://schemas.microsoft.com/office/drawing/2014/main" id="{2A43DC68-3B6A-2441-9DE2-113C1D7D3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94" y="3945365"/>
            <a:ext cx="2520166" cy="254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ZoneTexte 36">
            <a:extLst>
              <a:ext uri="{FF2B5EF4-FFF2-40B4-BE49-F238E27FC236}">
                <a16:creationId xmlns:a16="http://schemas.microsoft.com/office/drawing/2014/main" id="{978B1CD8-F7F0-C34E-AEEA-ADD585B267D4}"/>
              </a:ext>
            </a:extLst>
          </p:cNvPr>
          <p:cNvSpPr txBox="1"/>
          <p:nvPr/>
        </p:nvSpPr>
        <p:spPr>
          <a:xfrm>
            <a:off x="1283500" y="4861167"/>
            <a:ext cx="404818" cy="369332"/>
          </a:xfrm>
          <a:prstGeom prst="rect">
            <a:avLst/>
          </a:prstGeom>
          <a:noFill/>
        </p:spPr>
        <p:txBody>
          <a:bodyPr wrap="square" rtlCol="0">
            <a:spAutoFit/>
          </a:bodyPr>
          <a:lstStyle/>
          <a:p>
            <a:r>
              <a:rPr lang="fr-FR" dirty="0"/>
              <a:t>+</a:t>
            </a:r>
          </a:p>
        </p:txBody>
      </p:sp>
      <p:sp>
        <p:nvSpPr>
          <p:cNvPr id="43" name="ZoneTexte 42">
            <a:extLst>
              <a:ext uri="{FF2B5EF4-FFF2-40B4-BE49-F238E27FC236}">
                <a16:creationId xmlns:a16="http://schemas.microsoft.com/office/drawing/2014/main" id="{4CD54137-892D-0B4D-B1B2-72DBF2776A11}"/>
              </a:ext>
            </a:extLst>
          </p:cNvPr>
          <p:cNvSpPr txBox="1"/>
          <p:nvPr/>
        </p:nvSpPr>
        <p:spPr>
          <a:xfrm>
            <a:off x="2020172" y="4804961"/>
            <a:ext cx="404818" cy="369332"/>
          </a:xfrm>
          <a:prstGeom prst="rect">
            <a:avLst/>
          </a:prstGeom>
          <a:noFill/>
        </p:spPr>
        <p:txBody>
          <a:bodyPr wrap="square" rtlCol="0">
            <a:spAutoFit/>
          </a:bodyPr>
          <a:lstStyle/>
          <a:p>
            <a:r>
              <a:rPr lang="fr-FR" dirty="0"/>
              <a:t>+</a:t>
            </a:r>
          </a:p>
        </p:txBody>
      </p:sp>
      <p:sp>
        <p:nvSpPr>
          <p:cNvPr id="44" name="ZoneTexte 43">
            <a:extLst>
              <a:ext uri="{FF2B5EF4-FFF2-40B4-BE49-F238E27FC236}">
                <a16:creationId xmlns:a16="http://schemas.microsoft.com/office/drawing/2014/main" id="{0572F95A-ABC8-A847-8C14-535E2BC9CA2C}"/>
              </a:ext>
            </a:extLst>
          </p:cNvPr>
          <p:cNvSpPr txBox="1"/>
          <p:nvPr/>
        </p:nvSpPr>
        <p:spPr>
          <a:xfrm>
            <a:off x="2039149" y="4619648"/>
            <a:ext cx="404818" cy="369332"/>
          </a:xfrm>
          <a:prstGeom prst="rect">
            <a:avLst/>
          </a:prstGeom>
          <a:noFill/>
        </p:spPr>
        <p:txBody>
          <a:bodyPr wrap="square" rtlCol="0">
            <a:spAutoFit/>
          </a:bodyPr>
          <a:lstStyle/>
          <a:p>
            <a:pPr>
              <a:spcBef>
                <a:spcPct val="0"/>
              </a:spcBef>
            </a:pPr>
            <a:r>
              <a:rPr lang="fr-FR" altLang="fr-FR" b="1" dirty="0"/>
              <a:t>-</a:t>
            </a:r>
          </a:p>
        </p:txBody>
      </p:sp>
      <p:sp>
        <p:nvSpPr>
          <p:cNvPr id="45" name="ZoneTexte 44">
            <a:extLst>
              <a:ext uri="{FF2B5EF4-FFF2-40B4-BE49-F238E27FC236}">
                <a16:creationId xmlns:a16="http://schemas.microsoft.com/office/drawing/2014/main" id="{9A9A8314-886A-6248-BD1D-D57CA7087B2B}"/>
              </a:ext>
            </a:extLst>
          </p:cNvPr>
          <p:cNvSpPr txBox="1"/>
          <p:nvPr/>
        </p:nvSpPr>
        <p:spPr>
          <a:xfrm>
            <a:off x="1623962" y="4374038"/>
            <a:ext cx="329924" cy="369332"/>
          </a:xfrm>
          <a:prstGeom prst="rect">
            <a:avLst/>
          </a:prstGeom>
          <a:noFill/>
        </p:spPr>
        <p:txBody>
          <a:bodyPr wrap="square" rtlCol="0">
            <a:spAutoFit/>
          </a:bodyPr>
          <a:lstStyle/>
          <a:p>
            <a:pPr>
              <a:spcBef>
                <a:spcPct val="0"/>
              </a:spcBef>
            </a:pPr>
            <a:r>
              <a:rPr lang="fr-FR" altLang="fr-FR" b="1" dirty="0"/>
              <a:t>-</a:t>
            </a:r>
          </a:p>
        </p:txBody>
      </p:sp>
      <p:sp>
        <p:nvSpPr>
          <p:cNvPr id="46" name="ZoneTexte 45">
            <a:extLst>
              <a:ext uri="{FF2B5EF4-FFF2-40B4-BE49-F238E27FC236}">
                <a16:creationId xmlns:a16="http://schemas.microsoft.com/office/drawing/2014/main" id="{60DC2715-5881-4A4C-8DFA-9CCEE22A3FF4}"/>
              </a:ext>
            </a:extLst>
          </p:cNvPr>
          <p:cNvSpPr txBox="1"/>
          <p:nvPr/>
        </p:nvSpPr>
        <p:spPr>
          <a:xfrm>
            <a:off x="1200167" y="4486073"/>
            <a:ext cx="404818" cy="369332"/>
          </a:xfrm>
          <a:prstGeom prst="rect">
            <a:avLst/>
          </a:prstGeom>
          <a:noFill/>
        </p:spPr>
        <p:txBody>
          <a:bodyPr wrap="square" rtlCol="0">
            <a:spAutoFit/>
          </a:bodyPr>
          <a:lstStyle/>
          <a:p>
            <a:r>
              <a:rPr lang="fr-FR" dirty="0"/>
              <a:t>+</a:t>
            </a:r>
          </a:p>
        </p:txBody>
      </p:sp>
      <p:sp>
        <p:nvSpPr>
          <p:cNvPr id="11" name="Rectangle 10">
            <a:extLst>
              <a:ext uri="{FF2B5EF4-FFF2-40B4-BE49-F238E27FC236}">
                <a16:creationId xmlns:a16="http://schemas.microsoft.com/office/drawing/2014/main" id="{07C5D9CF-C6DB-A144-9E3E-2FF9EEAEA0D1}"/>
              </a:ext>
            </a:extLst>
          </p:cNvPr>
          <p:cNvSpPr/>
          <p:nvPr/>
        </p:nvSpPr>
        <p:spPr>
          <a:xfrm>
            <a:off x="5968401" y="3244334"/>
            <a:ext cx="184731" cy="369332"/>
          </a:xfrm>
          <a:prstGeom prst="rect">
            <a:avLst/>
          </a:prstGeom>
        </p:spPr>
        <p:txBody>
          <a:bodyPr wrap="none">
            <a:spAutoFit/>
          </a:bodyPr>
          <a:lstStyle/>
          <a:p>
            <a:pPr>
              <a:spcBef>
                <a:spcPct val="0"/>
              </a:spcBef>
            </a:pPr>
            <a:endParaRPr lang="fr-FR" altLang="fr-FR" b="1" dirty="0"/>
          </a:p>
        </p:txBody>
      </p:sp>
      <p:sp>
        <p:nvSpPr>
          <p:cNvPr id="12" name="Rectangle 11">
            <a:extLst>
              <a:ext uri="{FF2B5EF4-FFF2-40B4-BE49-F238E27FC236}">
                <a16:creationId xmlns:a16="http://schemas.microsoft.com/office/drawing/2014/main" id="{845B0454-FE4B-4946-87A8-A8B336623CDE}"/>
              </a:ext>
            </a:extLst>
          </p:cNvPr>
          <p:cNvSpPr/>
          <p:nvPr/>
        </p:nvSpPr>
        <p:spPr>
          <a:xfrm>
            <a:off x="5968401" y="3244334"/>
            <a:ext cx="184731" cy="369332"/>
          </a:xfrm>
          <a:prstGeom prst="rect">
            <a:avLst/>
          </a:prstGeom>
        </p:spPr>
        <p:txBody>
          <a:bodyPr wrap="none">
            <a:spAutoFit/>
          </a:bodyPr>
          <a:lstStyle/>
          <a:p>
            <a:pPr>
              <a:spcBef>
                <a:spcPct val="0"/>
              </a:spcBef>
            </a:pPr>
            <a:endParaRPr lang="fr-FR" altLang="fr-FR" b="1" dirty="0"/>
          </a:p>
        </p:txBody>
      </p:sp>
      <p:sp>
        <p:nvSpPr>
          <p:cNvPr id="15" name="Rectangle 14">
            <a:extLst>
              <a:ext uri="{FF2B5EF4-FFF2-40B4-BE49-F238E27FC236}">
                <a16:creationId xmlns:a16="http://schemas.microsoft.com/office/drawing/2014/main" id="{99DF767A-6714-4041-BD94-261B326332CF}"/>
              </a:ext>
            </a:extLst>
          </p:cNvPr>
          <p:cNvSpPr/>
          <p:nvPr/>
        </p:nvSpPr>
        <p:spPr>
          <a:xfrm>
            <a:off x="1231050" y="3926672"/>
            <a:ext cx="255198" cy="369332"/>
          </a:xfrm>
          <a:prstGeom prst="rect">
            <a:avLst/>
          </a:prstGeom>
        </p:spPr>
        <p:txBody>
          <a:bodyPr wrap="none">
            <a:spAutoFit/>
          </a:bodyPr>
          <a:lstStyle/>
          <a:p>
            <a:r>
              <a:rPr lang="fr-FR" altLang="fr-FR" b="1" dirty="0"/>
              <a:t>-</a:t>
            </a:r>
            <a:endParaRPr lang="fr-FR" dirty="0"/>
          </a:p>
        </p:txBody>
      </p:sp>
      <p:pic>
        <p:nvPicPr>
          <p:cNvPr id="55" name="Picture 6" descr="Big">
            <a:extLst>
              <a:ext uri="{FF2B5EF4-FFF2-40B4-BE49-F238E27FC236}">
                <a16:creationId xmlns:a16="http://schemas.microsoft.com/office/drawing/2014/main" id="{59D743AA-86FA-6049-ABA2-3DEA2D86B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196966" y="2807613"/>
            <a:ext cx="2806215" cy="3724691"/>
          </a:xfrm>
          <a:prstGeom prst="rect">
            <a:avLst/>
          </a:prstGeom>
          <a:noFill/>
        </p:spPr>
      </p:pic>
      <p:sp>
        <p:nvSpPr>
          <p:cNvPr id="56" name="Étoile à 8 branches 55">
            <a:extLst>
              <a:ext uri="{FF2B5EF4-FFF2-40B4-BE49-F238E27FC236}">
                <a16:creationId xmlns:a16="http://schemas.microsoft.com/office/drawing/2014/main" id="{5FB26609-F409-414E-B631-3C290564E139}"/>
              </a:ext>
            </a:extLst>
          </p:cNvPr>
          <p:cNvSpPr/>
          <p:nvPr/>
        </p:nvSpPr>
        <p:spPr>
          <a:xfrm>
            <a:off x="5041767" y="4264025"/>
            <a:ext cx="154935" cy="1245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57" name="Étoile à 8 branches 56">
            <a:extLst>
              <a:ext uri="{FF2B5EF4-FFF2-40B4-BE49-F238E27FC236}">
                <a16:creationId xmlns:a16="http://schemas.microsoft.com/office/drawing/2014/main" id="{7EF94F74-5EFE-7B4F-BAAF-3C1CAA0BEAD5}"/>
              </a:ext>
            </a:extLst>
          </p:cNvPr>
          <p:cNvSpPr/>
          <p:nvPr/>
        </p:nvSpPr>
        <p:spPr>
          <a:xfrm>
            <a:off x="4161372" y="3800819"/>
            <a:ext cx="135144" cy="143577"/>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58" name="Étoile à 8 branches 57">
            <a:extLst>
              <a:ext uri="{FF2B5EF4-FFF2-40B4-BE49-F238E27FC236}">
                <a16:creationId xmlns:a16="http://schemas.microsoft.com/office/drawing/2014/main" id="{670FA26B-2741-B742-81D8-A1055425BA86}"/>
              </a:ext>
            </a:extLst>
          </p:cNvPr>
          <p:cNvSpPr/>
          <p:nvPr/>
        </p:nvSpPr>
        <p:spPr>
          <a:xfrm>
            <a:off x="4015497" y="4524688"/>
            <a:ext cx="175579" cy="97631"/>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60" name="Étoile à 8 branches 59">
            <a:extLst>
              <a:ext uri="{FF2B5EF4-FFF2-40B4-BE49-F238E27FC236}">
                <a16:creationId xmlns:a16="http://schemas.microsoft.com/office/drawing/2014/main" id="{EF6907B9-67EE-2142-96B5-473FE0428C43}"/>
              </a:ext>
            </a:extLst>
          </p:cNvPr>
          <p:cNvSpPr/>
          <p:nvPr/>
        </p:nvSpPr>
        <p:spPr>
          <a:xfrm>
            <a:off x="4770304" y="4968607"/>
            <a:ext cx="133930" cy="128948"/>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61" name="Étoile à 8 branches 60">
            <a:extLst>
              <a:ext uri="{FF2B5EF4-FFF2-40B4-BE49-F238E27FC236}">
                <a16:creationId xmlns:a16="http://schemas.microsoft.com/office/drawing/2014/main" id="{F06E3744-1AEA-2A4A-84D5-751FB7672CCB}"/>
              </a:ext>
            </a:extLst>
          </p:cNvPr>
          <p:cNvSpPr/>
          <p:nvPr/>
        </p:nvSpPr>
        <p:spPr>
          <a:xfrm>
            <a:off x="4933024" y="5405247"/>
            <a:ext cx="163962" cy="174644"/>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pic>
        <p:nvPicPr>
          <p:cNvPr id="62" name="Image 61">
            <a:extLst>
              <a:ext uri="{FF2B5EF4-FFF2-40B4-BE49-F238E27FC236}">
                <a16:creationId xmlns:a16="http://schemas.microsoft.com/office/drawing/2014/main" id="{23059CC8-8F92-AB48-82FB-615479A5ABE8}"/>
              </a:ext>
            </a:extLst>
          </p:cNvPr>
          <p:cNvPicPr>
            <a:picLocks noChangeAspect="1"/>
          </p:cNvPicPr>
          <p:nvPr/>
        </p:nvPicPr>
        <p:blipFill>
          <a:blip r:embed="rId5"/>
          <a:stretch>
            <a:fillRect/>
          </a:stretch>
        </p:blipFill>
        <p:spPr>
          <a:xfrm>
            <a:off x="6334969" y="2783238"/>
            <a:ext cx="2728864" cy="3763580"/>
          </a:xfrm>
          <a:prstGeom prst="rect">
            <a:avLst/>
          </a:prstGeom>
        </p:spPr>
      </p:pic>
      <p:sp>
        <p:nvSpPr>
          <p:cNvPr id="63" name="Soleil 62">
            <a:extLst>
              <a:ext uri="{FF2B5EF4-FFF2-40B4-BE49-F238E27FC236}">
                <a16:creationId xmlns:a16="http://schemas.microsoft.com/office/drawing/2014/main" id="{3B5A46C7-153F-E14B-9F19-2AFA76E5E986}"/>
              </a:ext>
            </a:extLst>
          </p:cNvPr>
          <p:cNvSpPr/>
          <p:nvPr/>
        </p:nvSpPr>
        <p:spPr>
          <a:xfrm>
            <a:off x="8278768" y="3904744"/>
            <a:ext cx="119844" cy="19303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4" name="Soleil 63">
            <a:extLst>
              <a:ext uri="{FF2B5EF4-FFF2-40B4-BE49-F238E27FC236}">
                <a16:creationId xmlns:a16="http://schemas.microsoft.com/office/drawing/2014/main" id="{0C098330-4AC1-1C45-85D7-6A5EC203DD19}"/>
              </a:ext>
            </a:extLst>
          </p:cNvPr>
          <p:cNvSpPr/>
          <p:nvPr/>
        </p:nvSpPr>
        <p:spPr>
          <a:xfrm>
            <a:off x="7128587" y="3773019"/>
            <a:ext cx="112790" cy="19978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Soleil 64">
            <a:extLst>
              <a:ext uri="{FF2B5EF4-FFF2-40B4-BE49-F238E27FC236}">
                <a16:creationId xmlns:a16="http://schemas.microsoft.com/office/drawing/2014/main" id="{86BEDB84-1B39-A14B-A856-0E448D1E353A}"/>
              </a:ext>
            </a:extLst>
          </p:cNvPr>
          <p:cNvSpPr/>
          <p:nvPr/>
        </p:nvSpPr>
        <p:spPr>
          <a:xfrm>
            <a:off x="7609775" y="4670739"/>
            <a:ext cx="72050" cy="23450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Soleil 66">
            <a:extLst>
              <a:ext uri="{FF2B5EF4-FFF2-40B4-BE49-F238E27FC236}">
                <a16:creationId xmlns:a16="http://schemas.microsoft.com/office/drawing/2014/main" id="{4AEFF75F-7B8E-8B43-9C5E-4DF24388DF4D}"/>
              </a:ext>
            </a:extLst>
          </p:cNvPr>
          <p:cNvSpPr/>
          <p:nvPr/>
        </p:nvSpPr>
        <p:spPr>
          <a:xfrm>
            <a:off x="8042502" y="4698205"/>
            <a:ext cx="126905" cy="204109"/>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Soleil 67">
            <a:extLst>
              <a:ext uri="{FF2B5EF4-FFF2-40B4-BE49-F238E27FC236}">
                <a16:creationId xmlns:a16="http://schemas.microsoft.com/office/drawing/2014/main" id="{742C1667-90AA-0744-AFAE-4A0F54FE78BD}"/>
              </a:ext>
            </a:extLst>
          </p:cNvPr>
          <p:cNvSpPr/>
          <p:nvPr/>
        </p:nvSpPr>
        <p:spPr>
          <a:xfrm>
            <a:off x="7771325" y="3579981"/>
            <a:ext cx="119844" cy="19303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Étoile à 8 branches 68">
            <a:extLst>
              <a:ext uri="{FF2B5EF4-FFF2-40B4-BE49-F238E27FC236}">
                <a16:creationId xmlns:a16="http://schemas.microsoft.com/office/drawing/2014/main" id="{12371440-0399-AE41-80F8-6CC4441CD683}"/>
              </a:ext>
            </a:extLst>
          </p:cNvPr>
          <p:cNvSpPr/>
          <p:nvPr/>
        </p:nvSpPr>
        <p:spPr>
          <a:xfrm>
            <a:off x="3860304" y="4960854"/>
            <a:ext cx="154935" cy="1245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70" name="ZoneTexte 69">
            <a:extLst>
              <a:ext uri="{FF2B5EF4-FFF2-40B4-BE49-F238E27FC236}">
                <a16:creationId xmlns:a16="http://schemas.microsoft.com/office/drawing/2014/main" id="{B98CDB4C-9939-6B49-8A58-EE3DB26B388C}"/>
              </a:ext>
            </a:extLst>
          </p:cNvPr>
          <p:cNvSpPr txBox="1"/>
          <p:nvPr/>
        </p:nvSpPr>
        <p:spPr>
          <a:xfrm>
            <a:off x="1894915" y="4464723"/>
            <a:ext cx="404818" cy="369332"/>
          </a:xfrm>
          <a:prstGeom prst="rect">
            <a:avLst/>
          </a:prstGeom>
          <a:noFill/>
        </p:spPr>
        <p:txBody>
          <a:bodyPr wrap="square" rtlCol="0">
            <a:spAutoFit/>
          </a:bodyPr>
          <a:lstStyle/>
          <a:p>
            <a:r>
              <a:rPr lang="fr-FR" dirty="0"/>
              <a:t>+</a:t>
            </a:r>
          </a:p>
        </p:txBody>
      </p:sp>
      <p:sp>
        <p:nvSpPr>
          <p:cNvPr id="71" name="Étoile à 8 branches 70">
            <a:extLst>
              <a:ext uri="{FF2B5EF4-FFF2-40B4-BE49-F238E27FC236}">
                <a16:creationId xmlns:a16="http://schemas.microsoft.com/office/drawing/2014/main" id="{CEFBDCD3-7088-3044-AEF8-54585D89C1CE}"/>
              </a:ext>
            </a:extLst>
          </p:cNvPr>
          <p:cNvSpPr/>
          <p:nvPr/>
        </p:nvSpPr>
        <p:spPr>
          <a:xfrm>
            <a:off x="5119234" y="4764379"/>
            <a:ext cx="154935" cy="1245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72" name="Étoile à 8 branches 71">
            <a:extLst>
              <a:ext uri="{FF2B5EF4-FFF2-40B4-BE49-F238E27FC236}">
                <a16:creationId xmlns:a16="http://schemas.microsoft.com/office/drawing/2014/main" id="{4EA49318-A9DE-3C44-B287-53A66BC9A92B}"/>
              </a:ext>
            </a:extLst>
          </p:cNvPr>
          <p:cNvSpPr/>
          <p:nvPr/>
        </p:nvSpPr>
        <p:spPr>
          <a:xfrm>
            <a:off x="4160854" y="5455331"/>
            <a:ext cx="154935" cy="1245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Tree>
    <p:extLst>
      <p:ext uri="{BB962C8B-B14F-4D97-AF65-F5344CB8AC3E}">
        <p14:creationId xmlns:p14="http://schemas.microsoft.com/office/powerpoint/2010/main" val="270181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18BDB6-22F7-924B-9D3F-9F4C79062455}"/>
              </a:ext>
            </a:extLst>
          </p:cNvPr>
          <p:cNvSpPr>
            <a:spLocks noGrp="1"/>
          </p:cNvSpPr>
          <p:nvPr>
            <p:ph type="title"/>
          </p:nvPr>
        </p:nvSpPr>
        <p:spPr>
          <a:xfrm>
            <a:off x="838200" y="297455"/>
            <a:ext cx="10515600" cy="870333"/>
          </a:xfrm>
        </p:spPr>
        <p:txBody>
          <a:bodyPr/>
          <a:lstStyle/>
          <a:p>
            <a:r>
              <a:rPr lang="fr-FR" dirty="0">
                <a:solidFill>
                  <a:srgbClr val="7030A0"/>
                </a:solidFill>
                <a:latin typeface="+mn-lt"/>
              </a:rPr>
              <a:t>Les mémoires </a:t>
            </a:r>
          </a:p>
        </p:txBody>
      </p:sp>
      <p:sp>
        <p:nvSpPr>
          <p:cNvPr id="3" name="Espace réservé du contenu 2">
            <a:extLst>
              <a:ext uri="{FF2B5EF4-FFF2-40B4-BE49-F238E27FC236}">
                <a16:creationId xmlns:a16="http://schemas.microsoft.com/office/drawing/2014/main" id="{B018A9EB-4C3C-5C4B-A277-D1A60E8BAC38}"/>
              </a:ext>
            </a:extLst>
          </p:cNvPr>
          <p:cNvSpPr>
            <a:spLocks noGrp="1"/>
          </p:cNvSpPr>
          <p:nvPr>
            <p:ph idx="1"/>
          </p:nvPr>
        </p:nvSpPr>
        <p:spPr>
          <a:xfrm>
            <a:off x="638978" y="1255923"/>
            <a:ext cx="11093986" cy="1215952"/>
          </a:xfrm>
        </p:spPr>
        <p:txBody>
          <a:bodyPr>
            <a:normAutofit/>
          </a:bodyPr>
          <a:lstStyle/>
          <a:p>
            <a:pPr lvl="1"/>
            <a:r>
              <a:rPr lang="fr-FR" dirty="0"/>
              <a:t>J’ai oubliés mes capacités, mes qualités, mes talents exceptionnels. </a:t>
            </a:r>
          </a:p>
          <a:p>
            <a:pPr lvl="1"/>
            <a:r>
              <a:rPr lang="fr-FR" dirty="0"/>
              <a:t>Ils  se retrouvent coincés dans les condensations, ils sont inaccessibles et l’énergie est bloquée</a:t>
            </a:r>
          </a:p>
          <a:p>
            <a:endParaRPr lang="fr-FR" sz="2400" dirty="0"/>
          </a:p>
          <a:p>
            <a:pPr marL="457200" lvl="1" indent="0">
              <a:buNone/>
            </a:pPr>
            <a:endParaRPr lang="fr-FR" dirty="0"/>
          </a:p>
          <a:p>
            <a:endParaRPr lang="fr-FR" dirty="0"/>
          </a:p>
        </p:txBody>
      </p:sp>
      <p:pic>
        <p:nvPicPr>
          <p:cNvPr id="9" name="Picture 6" descr="Big">
            <a:extLst>
              <a:ext uri="{FF2B5EF4-FFF2-40B4-BE49-F238E27FC236}">
                <a16:creationId xmlns:a16="http://schemas.microsoft.com/office/drawing/2014/main" id="{24138096-1E7E-374A-9C8A-D22D9BD18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518" y="2495949"/>
            <a:ext cx="3331522" cy="417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Étoile à 8 branches 9">
            <a:extLst>
              <a:ext uri="{FF2B5EF4-FFF2-40B4-BE49-F238E27FC236}">
                <a16:creationId xmlns:a16="http://schemas.microsoft.com/office/drawing/2014/main" id="{C6154DF6-4F43-8943-BEA3-4D03F0626F28}"/>
              </a:ext>
            </a:extLst>
          </p:cNvPr>
          <p:cNvSpPr/>
          <p:nvPr/>
        </p:nvSpPr>
        <p:spPr>
          <a:xfrm flipH="1">
            <a:off x="3221104" y="4509074"/>
            <a:ext cx="270323" cy="205112"/>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1" name="Soleil 10">
            <a:extLst>
              <a:ext uri="{FF2B5EF4-FFF2-40B4-BE49-F238E27FC236}">
                <a16:creationId xmlns:a16="http://schemas.microsoft.com/office/drawing/2014/main" id="{028969FD-1C36-0343-B20D-72136EA8BF38}"/>
              </a:ext>
            </a:extLst>
          </p:cNvPr>
          <p:cNvSpPr/>
          <p:nvPr/>
        </p:nvSpPr>
        <p:spPr>
          <a:xfrm>
            <a:off x="3221103" y="4253654"/>
            <a:ext cx="401280" cy="34617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8EF3B17A-615F-7B49-A15F-1D46C676BCB4}"/>
              </a:ext>
            </a:extLst>
          </p:cNvPr>
          <p:cNvSpPr txBox="1"/>
          <p:nvPr/>
        </p:nvSpPr>
        <p:spPr>
          <a:xfrm>
            <a:off x="3034313" y="3978687"/>
            <a:ext cx="2320940" cy="369332"/>
          </a:xfrm>
          <a:prstGeom prst="rect">
            <a:avLst/>
          </a:prstGeom>
          <a:noFill/>
        </p:spPr>
        <p:txBody>
          <a:bodyPr wrap="square" rtlCol="0">
            <a:spAutoFit/>
          </a:bodyPr>
          <a:lstStyle/>
          <a:p>
            <a:r>
              <a:rPr lang="fr-FR" b="1" dirty="0"/>
              <a:t>Talents oubliés</a:t>
            </a:r>
            <a:r>
              <a:rPr lang="fr-FR" dirty="0"/>
              <a:t> </a:t>
            </a:r>
          </a:p>
        </p:txBody>
      </p:sp>
      <p:sp>
        <p:nvSpPr>
          <p:cNvPr id="13" name="ZoneTexte 12">
            <a:extLst>
              <a:ext uri="{FF2B5EF4-FFF2-40B4-BE49-F238E27FC236}">
                <a16:creationId xmlns:a16="http://schemas.microsoft.com/office/drawing/2014/main" id="{798EF365-5A4F-B144-B1E0-B90FB555A69C}"/>
              </a:ext>
            </a:extLst>
          </p:cNvPr>
          <p:cNvSpPr txBox="1"/>
          <p:nvPr/>
        </p:nvSpPr>
        <p:spPr>
          <a:xfrm>
            <a:off x="3491427" y="4796520"/>
            <a:ext cx="1863826" cy="646331"/>
          </a:xfrm>
          <a:prstGeom prst="rect">
            <a:avLst/>
          </a:prstGeom>
          <a:noFill/>
        </p:spPr>
        <p:txBody>
          <a:bodyPr wrap="square" rtlCol="0">
            <a:spAutoFit/>
          </a:bodyPr>
          <a:lstStyle/>
          <a:p>
            <a:r>
              <a:rPr lang="fr-FR" b="1" dirty="0"/>
              <a:t>Energie de vie</a:t>
            </a:r>
          </a:p>
          <a:p>
            <a:r>
              <a:rPr lang="fr-FR" b="1" dirty="0"/>
              <a:t>bloquée  </a:t>
            </a:r>
          </a:p>
        </p:txBody>
      </p:sp>
      <p:sp>
        <p:nvSpPr>
          <p:cNvPr id="14" name="Éclair 13">
            <a:extLst>
              <a:ext uri="{FF2B5EF4-FFF2-40B4-BE49-F238E27FC236}">
                <a16:creationId xmlns:a16="http://schemas.microsoft.com/office/drawing/2014/main" id="{AE9340AC-3DD8-F847-BCE2-17DD825C6089}"/>
              </a:ext>
            </a:extLst>
          </p:cNvPr>
          <p:cNvSpPr/>
          <p:nvPr/>
        </p:nvSpPr>
        <p:spPr>
          <a:xfrm rot="12919439" flipV="1">
            <a:off x="3622061" y="4240270"/>
            <a:ext cx="666227" cy="663999"/>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C4CAD16-C07C-7345-AE14-363C5EA671F4}"/>
              </a:ext>
            </a:extLst>
          </p:cNvPr>
          <p:cNvSpPr txBox="1"/>
          <p:nvPr/>
        </p:nvSpPr>
        <p:spPr>
          <a:xfrm>
            <a:off x="4962152" y="2711524"/>
            <a:ext cx="6770811" cy="3693319"/>
          </a:xfrm>
          <a:prstGeom prst="rect">
            <a:avLst/>
          </a:prstGeom>
          <a:noFill/>
        </p:spPr>
        <p:txBody>
          <a:bodyPr wrap="square" rtlCol="0">
            <a:spAutoFit/>
          </a:bodyPr>
          <a:lstStyle/>
          <a:p>
            <a:pPr marL="342900" indent="-342900">
              <a:buFont typeface="Arial" panose="020B0604020202020204" pitchFamily="34" charset="0"/>
              <a:buChar char="•"/>
            </a:pPr>
            <a:r>
              <a:rPr lang="fr-FR" sz="2400" dirty="0"/>
              <a:t>J’ai construit des stratégies inconscientes pour supporter, compenser, m’adapter et pour survivre</a:t>
            </a:r>
          </a:p>
          <a:p>
            <a:pPr marL="342900" indent="-342900">
              <a:buFont typeface="Arial" panose="020B0604020202020204" pitchFamily="34" charset="0"/>
              <a:buChar char="•"/>
            </a:pPr>
            <a:r>
              <a:rPr lang="fr-FR" sz="2400" dirty="0"/>
              <a:t>Je me suis perdu et mon âme est en prison</a:t>
            </a:r>
          </a:p>
          <a:p>
            <a:pPr marL="342900" indent="-342900">
              <a:buFont typeface="Arial" panose="020B0604020202020204" pitchFamily="34" charset="0"/>
              <a:buChar char="•"/>
            </a:pPr>
            <a:r>
              <a:rPr lang="fr-FR" sz="2400" dirty="0"/>
              <a:t>J’ai donné le pouvoir à mon mental qui compare juge, critique, je suis trop ou pas assez, je suis +, -, le +, le - et il en renforce les barreaux</a:t>
            </a:r>
          </a:p>
          <a:p>
            <a:pPr marL="342900" indent="-342900">
              <a:buFont typeface="Arial" panose="020B0604020202020204" pitchFamily="34" charset="0"/>
              <a:buChar char="•"/>
            </a:pPr>
            <a:r>
              <a:rPr lang="fr-FR" sz="2400" dirty="0"/>
              <a:t>J’ai oublié qui je suis et l’image </a:t>
            </a:r>
          </a:p>
          <a:p>
            <a:r>
              <a:rPr lang="fr-FR" sz="2400" dirty="0"/>
              <a:t>     que j’ai de moi est très abimée</a:t>
            </a:r>
          </a:p>
          <a:p>
            <a:r>
              <a:rPr lang="fr-FR" sz="2400" dirty="0"/>
              <a:t> </a:t>
            </a:r>
          </a:p>
          <a:p>
            <a:endParaRPr lang="fr-FR" dirty="0"/>
          </a:p>
        </p:txBody>
      </p:sp>
      <p:sp>
        <p:nvSpPr>
          <p:cNvPr id="16" name="AutoShape 5">
            <a:extLst>
              <a:ext uri="{FF2B5EF4-FFF2-40B4-BE49-F238E27FC236}">
                <a16:creationId xmlns:a16="http://schemas.microsoft.com/office/drawing/2014/main" id="{001CE377-751C-0E46-B4D0-F06A77732944}"/>
              </a:ext>
            </a:extLst>
          </p:cNvPr>
          <p:cNvSpPr>
            <a:spLocks noChangeArrowheads="1"/>
          </p:cNvSpPr>
          <p:nvPr/>
        </p:nvSpPr>
        <p:spPr bwMode="auto">
          <a:xfrm>
            <a:off x="9738466" y="5035753"/>
            <a:ext cx="1412134" cy="1320549"/>
          </a:xfrm>
          <a:prstGeom prst="irregularSeal1">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Tree>
    <p:extLst>
      <p:ext uri="{BB962C8B-B14F-4D97-AF65-F5344CB8AC3E}">
        <p14:creationId xmlns:p14="http://schemas.microsoft.com/office/powerpoint/2010/main" val="3338136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5">
            <a:extLst>
              <a:ext uri="{FF2B5EF4-FFF2-40B4-BE49-F238E27FC236}">
                <a16:creationId xmlns:a16="http://schemas.microsoft.com/office/drawing/2014/main" id="{1F64BBE5-E913-4E47-ADFC-8F1C28EC2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2420939"/>
            <a:ext cx="243046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8">
            <a:extLst>
              <a:ext uri="{FF2B5EF4-FFF2-40B4-BE49-F238E27FC236}">
                <a16:creationId xmlns:a16="http://schemas.microsoft.com/office/drawing/2014/main" id="{649BE364-BF86-1846-A43E-E97C21547CB2}"/>
              </a:ext>
            </a:extLst>
          </p:cNvPr>
          <p:cNvSpPr>
            <a:spLocks noChangeArrowheads="1"/>
          </p:cNvSpPr>
          <p:nvPr/>
        </p:nvSpPr>
        <p:spPr bwMode="auto">
          <a:xfrm>
            <a:off x="3719513" y="3284538"/>
            <a:ext cx="303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t>+</a:t>
            </a:r>
          </a:p>
        </p:txBody>
      </p:sp>
      <p:sp>
        <p:nvSpPr>
          <p:cNvPr id="72708" name="Text Box 29">
            <a:extLst>
              <a:ext uri="{FF2B5EF4-FFF2-40B4-BE49-F238E27FC236}">
                <a16:creationId xmlns:a16="http://schemas.microsoft.com/office/drawing/2014/main" id="{14F25E9D-F9CC-D349-A736-5C68E5B4972C}"/>
              </a:ext>
            </a:extLst>
          </p:cNvPr>
          <p:cNvSpPr txBox="1">
            <a:spLocks noChangeArrowheads="1"/>
          </p:cNvSpPr>
          <p:nvPr/>
        </p:nvSpPr>
        <p:spPr bwMode="auto">
          <a:xfrm>
            <a:off x="3000375" y="2924175"/>
            <a:ext cx="368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dirty="0"/>
              <a:t>-</a:t>
            </a:r>
          </a:p>
          <a:p>
            <a:pPr eaLnBrk="1" hangingPunct="1">
              <a:spcBef>
                <a:spcPct val="0"/>
              </a:spcBef>
              <a:buFontTx/>
              <a:buNone/>
            </a:pPr>
            <a:r>
              <a:rPr lang="fr-FR" altLang="fr-FR" sz="1400" b="1" dirty="0"/>
              <a:t>+</a:t>
            </a:r>
          </a:p>
          <a:p>
            <a:pPr eaLnBrk="1" hangingPunct="1">
              <a:spcBef>
                <a:spcPct val="0"/>
              </a:spcBef>
              <a:buFontTx/>
              <a:buNone/>
            </a:pPr>
            <a:r>
              <a:rPr lang="fr-FR" altLang="fr-FR" sz="1400" b="1" dirty="0"/>
              <a:t>-</a:t>
            </a:r>
          </a:p>
          <a:p>
            <a:pPr eaLnBrk="1" hangingPunct="1">
              <a:spcBef>
                <a:spcPct val="0"/>
              </a:spcBef>
              <a:buFontTx/>
              <a:buNone/>
            </a:pPr>
            <a:endParaRPr lang="fr-FR" altLang="fr-FR" sz="1800" b="1" dirty="0"/>
          </a:p>
        </p:txBody>
      </p:sp>
      <p:sp>
        <p:nvSpPr>
          <p:cNvPr id="72709" name="Text Box 30">
            <a:extLst>
              <a:ext uri="{FF2B5EF4-FFF2-40B4-BE49-F238E27FC236}">
                <a16:creationId xmlns:a16="http://schemas.microsoft.com/office/drawing/2014/main" id="{DA0C6C07-3459-CA48-8720-B8D0B2F3151A}"/>
              </a:ext>
            </a:extLst>
          </p:cNvPr>
          <p:cNvSpPr txBox="1">
            <a:spLocks noChangeArrowheads="1"/>
          </p:cNvSpPr>
          <p:nvPr/>
        </p:nvSpPr>
        <p:spPr bwMode="auto">
          <a:xfrm>
            <a:off x="3359150" y="2852738"/>
            <a:ext cx="67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dirty="0"/>
              <a:t>+ </a:t>
            </a:r>
            <a:r>
              <a:rPr lang="fr-FR" altLang="fr-FR" sz="1800" b="1" dirty="0"/>
              <a:t> -</a:t>
            </a:r>
          </a:p>
        </p:txBody>
      </p:sp>
      <p:sp>
        <p:nvSpPr>
          <p:cNvPr id="72710" name="Text Box 31">
            <a:extLst>
              <a:ext uri="{FF2B5EF4-FFF2-40B4-BE49-F238E27FC236}">
                <a16:creationId xmlns:a16="http://schemas.microsoft.com/office/drawing/2014/main" id="{1FCA2953-3151-B14A-9F33-7F461324EADC}"/>
              </a:ext>
            </a:extLst>
          </p:cNvPr>
          <p:cNvSpPr txBox="1">
            <a:spLocks noChangeArrowheads="1"/>
          </p:cNvSpPr>
          <p:nvPr/>
        </p:nvSpPr>
        <p:spPr bwMode="auto">
          <a:xfrm>
            <a:off x="3719513" y="2924176"/>
            <a:ext cx="4619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400" b="1" dirty="0"/>
              <a:t>+</a:t>
            </a:r>
          </a:p>
          <a:p>
            <a:pPr eaLnBrk="1" hangingPunct="1">
              <a:spcBef>
                <a:spcPct val="0"/>
              </a:spcBef>
              <a:buFontTx/>
              <a:buNone/>
            </a:pPr>
            <a:r>
              <a:rPr lang="fr-FR" altLang="fr-FR" sz="1800" b="1" dirty="0"/>
              <a:t>- </a:t>
            </a:r>
            <a:r>
              <a:rPr lang="fr-FR" altLang="fr-FR" sz="1600" b="1" dirty="0"/>
              <a:t>+</a:t>
            </a:r>
            <a:r>
              <a:rPr lang="fr-FR" altLang="fr-FR" sz="1800" b="1" dirty="0"/>
              <a:t> -</a:t>
            </a:r>
          </a:p>
        </p:txBody>
      </p:sp>
      <p:sp>
        <p:nvSpPr>
          <p:cNvPr id="72711" name="Line 8">
            <a:extLst>
              <a:ext uri="{FF2B5EF4-FFF2-40B4-BE49-F238E27FC236}">
                <a16:creationId xmlns:a16="http://schemas.microsoft.com/office/drawing/2014/main" id="{1997F618-0E35-ED48-9A8E-28DE023B5B12}"/>
              </a:ext>
            </a:extLst>
          </p:cNvPr>
          <p:cNvSpPr>
            <a:spLocks noChangeShapeType="1"/>
          </p:cNvSpPr>
          <p:nvPr/>
        </p:nvSpPr>
        <p:spPr bwMode="auto">
          <a:xfrm flipH="1">
            <a:off x="3935413" y="3068638"/>
            <a:ext cx="403225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72712" name="Line 9">
            <a:extLst>
              <a:ext uri="{FF2B5EF4-FFF2-40B4-BE49-F238E27FC236}">
                <a16:creationId xmlns:a16="http://schemas.microsoft.com/office/drawing/2014/main" id="{58A2A0AC-4E07-FE4F-AB0E-84DCDE5EB844}"/>
              </a:ext>
            </a:extLst>
          </p:cNvPr>
          <p:cNvSpPr>
            <a:spLocks noChangeShapeType="1"/>
          </p:cNvSpPr>
          <p:nvPr/>
        </p:nvSpPr>
        <p:spPr bwMode="auto">
          <a:xfrm flipH="1" flipV="1">
            <a:off x="3863976" y="3789363"/>
            <a:ext cx="3960813"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72713" name="Text Box 10">
            <a:extLst>
              <a:ext uri="{FF2B5EF4-FFF2-40B4-BE49-F238E27FC236}">
                <a16:creationId xmlns:a16="http://schemas.microsoft.com/office/drawing/2014/main" id="{7F32F8E3-C581-8143-8F46-DFF47869C75F}"/>
              </a:ext>
            </a:extLst>
          </p:cNvPr>
          <p:cNvSpPr txBox="1">
            <a:spLocks noChangeArrowheads="1"/>
          </p:cNvSpPr>
          <p:nvPr/>
        </p:nvSpPr>
        <p:spPr bwMode="auto">
          <a:xfrm>
            <a:off x="4800600" y="1557339"/>
            <a:ext cx="3606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dirty="0"/>
              <a:t>Rappellent une mémoire positive</a:t>
            </a:r>
          </a:p>
          <a:p>
            <a:pPr eaLnBrk="1" hangingPunct="1">
              <a:spcBef>
                <a:spcPct val="0"/>
              </a:spcBef>
              <a:buFontTx/>
              <a:buNone/>
            </a:pPr>
            <a:r>
              <a:rPr lang="fr-FR" altLang="fr-FR" sz="1800" b="1" dirty="0"/>
              <a:t>Coopération des 3 cerveaux</a:t>
            </a:r>
            <a:r>
              <a:rPr lang="fr-FR" altLang="fr-FR" sz="1800" dirty="0"/>
              <a:t> </a:t>
            </a:r>
          </a:p>
          <a:p>
            <a:pPr eaLnBrk="1" hangingPunct="1">
              <a:spcBef>
                <a:spcPct val="0"/>
              </a:spcBef>
              <a:buFontTx/>
              <a:buNone/>
            </a:pPr>
            <a:r>
              <a:rPr lang="fr-FR" altLang="fr-FR" sz="1800" dirty="0"/>
              <a:t>en harmonie </a:t>
            </a:r>
          </a:p>
          <a:p>
            <a:pPr eaLnBrk="1" hangingPunct="1">
              <a:spcBef>
                <a:spcPct val="0"/>
              </a:spcBef>
              <a:buFontTx/>
              <a:buNone/>
            </a:pPr>
            <a:r>
              <a:rPr lang="fr-FR" altLang="fr-FR" sz="1800" dirty="0"/>
              <a:t>EGO +</a:t>
            </a:r>
            <a:endParaRPr lang="fr-FR" altLang="fr-FR" sz="1800" b="1" dirty="0"/>
          </a:p>
        </p:txBody>
      </p:sp>
      <p:sp>
        <p:nvSpPr>
          <p:cNvPr id="72714" name="Text Box 11">
            <a:extLst>
              <a:ext uri="{FF2B5EF4-FFF2-40B4-BE49-F238E27FC236}">
                <a16:creationId xmlns:a16="http://schemas.microsoft.com/office/drawing/2014/main" id="{F476D0F5-8F28-D74E-B36E-FDE7833A2245}"/>
              </a:ext>
            </a:extLst>
          </p:cNvPr>
          <p:cNvSpPr txBox="1">
            <a:spLocks noChangeArrowheads="1"/>
          </p:cNvSpPr>
          <p:nvPr/>
        </p:nvSpPr>
        <p:spPr bwMode="auto">
          <a:xfrm>
            <a:off x="4800601" y="3789364"/>
            <a:ext cx="38766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fr-FR" altLang="fr-FR" sz="800" dirty="0">
              <a:solidFill>
                <a:srgbClr val="FF0000"/>
              </a:solidFill>
            </a:endParaRPr>
          </a:p>
          <a:p>
            <a:pPr eaLnBrk="1" hangingPunct="1">
              <a:spcBef>
                <a:spcPct val="0"/>
              </a:spcBef>
              <a:buFontTx/>
              <a:buNone/>
            </a:pPr>
            <a:endParaRPr lang="fr-FR" altLang="fr-FR" sz="1200" dirty="0">
              <a:solidFill>
                <a:srgbClr val="FF0000"/>
              </a:solidFill>
            </a:endParaRPr>
          </a:p>
          <a:p>
            <a:pPr eaLnBrk="1" hangingPunct="1">
              <a:spcBef>
                <a:spcPct val="0"/>
              </a:spcBef>
              <a:buFontTx/>
              <a:buNone/>
            </a:pPr>
            <a:r>
              <a:rPr lang="fr-FR" altLang="fr-FR" sz="1800" dirty="0">
                <a:solidFill>
                  <a:srgbClr val="FF0000"/>
                </a:solidFill>
              </a:rPr>
              <a:t>Rappellent une mémoire </a:t>
            </a:r>
          </a:p>
          <a:p>
            <a:pPr eaLnBrk="1" hangingPunct="1">
              <a:spcBef>
                <a:spcPct val="0"/>
              </a:spcBef>
              <a:buFontTx/>
              <a:buNone/>
            </a:pPr>
            <a:r>
              <a:rPr lang="fr-FR" altLang="fr-FR" sz="1800" dirty="0">
                <a:solidFill>
                  <a:srgbClr val="FF0000"/>
                </a:solidFill>
              </a:rPr>
              <a:t>négative = </a:t>
            </a:r>
            <a:r>
              <a:rPr lang="fr-FR" altLang="fr-FR" sz="1800" b="1" dirty="0">
                <a:solidFill>
                  <a:srgbClr val="FF0000"/>
                </a:solidFill>
              </a:rPr>
              <a:t>Stress</a:t>
            </a:r>
            <a:r>
              <a:rPr lang="fr-FR" altLang="fr-FR" sz="1800" dirty="0">
                <a:solidFill>
                  <a:srgbClr val="FF0000"/>
                </a:solidFill>
              </a:rPr>
              <a:t> </a:t>
            </a:r>
          </a:p>
          <a:p>
            <a:pPr eaLnBrk="1" hangingPunct="1">
              <a:spcBef>
                <a:spcPct val="0"/>
              </a:spcBef>
              <a:buFontTx/>
              <a:buNone/>
            </a:pPr>
            <a:r>
              <a:rPr lang="fr-FR" altLang="fr-FR" sz="1800" b="1" dirty="0">
                <a:solidFill>
                  <a:srgbClr val="FF0000"/>
                </a:solidFill>
              </a:rPr>
              <a:t>Compétition des 3 cerveaux</a:t>
            </a:r>
          </a:p>
          <a:p>
            <a:pPr eaLnBrk="1" hangingPunct="1">
              <a:spcBef>
                <a:spcPct val="0"/>
              </a:spcBef>
              <a:buFontTx/>
              <a:buNone/>
            </a:pPr>
            <a:r>
              <a:rPr lang="fr-FR" altLang="fr-FR" sz="1800" dirty="0">
                <a:solidFill>
                  <a:srgbClr val="FF0000"/>
                </a:solidFill>
              </a:rPr>
              <a:t>Prise de pouvoir par le reptilien </a:t>
            </a:r>
          </a:p>
          <a:p>
            <a:pPr eaLnBrk="1" hangingPunct="1">
              <a:spcBef>
                <a:spcPct val="0"/>
              </a:spcBef>
              <a:buFontTx/>
              <a:buNone/>
            </a:pPr>
            <a:r>
              <a:rPr lang="fr-FR" altLang="fr-FR" sz="1800" dirty="0">
                <a:solidFill>
                  <a:srgbClr val="FF0000"/>
                </a:solidFill>
              </a:rPr>
              <a:t>Comportements reptiliens reflexes</a:t>
            </a:r>
          </a:p>
          <a:p>
            <a:pPr eaLnBrk="1" hangingPunct="1">
              <a:spcBef>
                <a:spcPct val="0"/>
              </a:spcBef>
              <a:buFontTx/>
              <a:buNone/>
            </a:pPr>
            <a:r>
              <a:rPr lang="fr-FR" altLang="fr-FR" sz="1800" dirty="0">
                <a:solidFill>
                  <a:srgbClr val="FF0000"/>
                </a:solidFill>
              </a:rPr>
              <a:t>EGO -        </a:t>
            </a:r>
          </a:p>
          <a:p>
            <a:pPr eaLnBrk="1" hangingPunct="1">
              <a:spcBef>
                <a:spcPct val="0"/>
              </a:spcBef>
              <a:buFontTx/>
              <a:buNone/>
            </a:pPr>
            <a:r>
              <a:rPr lang="fr-FR" altLang="fr-FR" sz="1800" dirty="0">
                <a:solidFill>
                  <a:srgbClr val="FF0000"/>
                </a:solidFill>
              </a:rPr>
              <a:t> </a:t>
            </a:r>
          </a:p>
          <a:p>
            <a:pPr eaLnBrk="1" hangingPunct="1">
              <a:spcBef>
                <a:spcPct val="0"/>
              </a:spcBef>
              <a:buFontTx/>
              <a:buNone/>
            </a:pPr>
            <a:endParaRPr lang="fr-FR" altLang="fr-FR" sz="1800" dirty="0">
              <a:solidFill>
                <a:srgbClr val="FF0000"/>
              </a:solidFill>
            </a:endParaRPr>
          </a:p>
        </p:txBody>
      </p:sp>
      <p:sp>
        <p:nvSpPr>
          <p:cNvPr id="72715" name="Text Box 12">
            <a:extLst>
              <a:ext uri="{FF2B5EF4-FFF2-40B4-BE49-F238E27FC236}">
                <a16:creationId xmlns:a16="http://schemas.microsoft.com/office/drawing/2014/main" id="{B447A9E4-C150-5C41-A99B-A79C15F9AFF1}"/>
              </a:ext>
            </a:extLst>
          </p:cNvPr>
          <p:cNvSpPr txBox="1">
            <a:spLocks noChangeArrowheads="1"/>
          </p:cNvSpPr>
          <p:nvPr/>
        </p:nvSpPr>
        <p:spPr bwMode="auto">
          <a:xfrm>
            <a:off x="3648076" y="3573463"/>
            <a:ext cx="384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dirty="0"/>
              <a:t>-</a:t>
            </a:r>
          </a:p>
        </p:txBody>
      </p:sp>
      <p:sp>
        <p:nvSpPr>
          <p:cNvPr id="72716" name="Oval 13">
            <a:extLst>
              <a:ext uri="{FF2B5EF4-FFF2-40B4-BE49-F238E27FC236}">
                <a16:creationId xmlns:a16="http://schemas.microsoft.com/office/drawing/2014/main" id="{A4CA0B80-C44E-EF40-888D-EF53E3161754}"/>
              </a:ext>
            </a:extLst>
          </p:cNvPr>
          <p:cNvSpPr>
            <a:spLocks noChangeArrowheads="1"/>
          </p:cNvSpPr>
          <p:nvPr/>
        </p:nvSpPr>
        <p:spPr bwMode="auto">
          <a:xfrm>
            <a:off x="7680326" y="2528889"/>
            <a:ext cx="1800225" cy="1800225"/>
          </a:xfrm>
          <a:prstGeom prst="ellipse">
            <a:avLst/>
          </a:prstGeom>
          <a:solidFill>
            <a:srgbClr val="FFFFCC"/>
          </a:solidFill>
          <a:ln w="28575">
            <a:solidFill>
              <a:srgbClr val="66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800" b="1" dirty="0">
                <a:solidFill>
                  <a:srgbClr val="9933FF"/>
                </a:solidFill>
              </a:rPr>
              <a:t>La situation </a:t>
            </a:r>
          </a:p>
          <a:p>
            <a:pPr algn="ctr" eaLnBrk="1" hangingPunct="1">
              <a:spcBef>
                <a:spcPct val="0"/>
              </a:spcBef>
              <a:buFontTx/>
              <a:buNone/>
            </a:pPr>
            <a:r>
              <a:rPr lang="fr-FR" altLang="fr-FR" sz="1800" b="1" dirty="0">
                <a:solidFill>
                  <a:srgbClr val="9933FF"/>
                </a:solidFill>
              </a:rPr>
              <a:t>présente</a:t>
            </a:r>
            <a:r>
              <a:rPr lang="fr-FR" altLang="fr-FR" sz="1400" dirty="0">
                <a:solidFill>
                  <a:srgbClr val="9933FF"/>
                </a:solidFill>
              </a:rPr>
              <a:t> </a:t>
            </a:r>
          </a:p>
        </p:txBody>
      </p:sp>
      <p:sp>
        <p:nvSpPr>
          <p:cNvPr id="72717" name="Text Box 14">
            <a:extLst>
              <a:ext uri="{FF2B5EF4-FFF2-40B4-BE49-F238E27FC236}">
                <a16:creationId xmlns:a16="http://schemas.microsoft.com/office/drawing/2014/main" id="{407F15EA-E920-234C-9ED7-AB481B452B05}"/>
              </a:ext>
            </a:extLst>
          </p:cNvPr>
          <p:cNvSpPr txBox="1">
            <a:spLocks noChangeArrowheads="1"/>
          </p:cNvSpPr>
          <p:nvPr/>
        </p:nvSpPr>
        <p:spPr bwMode="auto">
          <a:xfrm>
            <a:off x="3143251" y="2873375"/>
            <a:ext cx="441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t>+</a:t>
            </a:r>
          </a:p>
        </p:txBody>
      </p:sp>
      <p:sp>
        <p:nvSpPr>
          <p:cNvPr id="72718" name="Text Box 15">
            <a:extLst>
              <a:ext uri="{FF2B5EF4-FFF2-40B4-BE49-F238E27FC236}">
                <a16:creationId xmlns:a16="http://schemas.microsoft.com/office/drawing/2014/main" id="{09CEE5A0-0277-FD4D-9424-80DBA028DBAF}"/>
              </a:ext>
            </a:extLst>
          </p:cNvPr>
          <p:cNvSpPr txBox="1">
            <a:spLocks noChangeArrowheads="1"/>
          </p:cNvSpPr>
          <p:nvPr/>
        </p:nvSpPr>
        <p:spPr bwMode="auto">
          <a:xfrm>
            <a:off x="3792538" y="3062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dirty="0"/>
          </a:p>
        </p:txBody>
      </p:sp>
      <p:sp>
        <p:nvSpPr>
          <p:cNvPr id="72719" name="Rectangle 16">
            <a:extLst>
              <a:ext uri="{FF2B5EF4-FFF2-40B4-BE49-F238E27FC236}">
                <a16:creationId xmlns:a16="http://schemas.microsoft.com/office/drawing/2014/main" id="{8886F6BA-5FD0-234C-A107-0C2331B1FF3E}"/>
              </a:ext>
            </a:extLst>
          </p:cNvPr>
          <p:cNvSpPr>
            <a:spLocks noChangeArrowheads="1"/>
          </p:cNvSpPr>
          <p:nvPr/>
        </p:nvSpPr>
        <p:spPr bwMode="auto">
          <a:xfrm>
            <a:off x="9048751" y="1196976"/>
            <a:ext cx="203834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dirty="0"/>
              <a:t>J’aime </a:t>
            </a:r>
          </a:p>
          <a:p>
            <a:pPr eaLnBrk="1" hangingPunct="1">
              <a:spcBef>
                <a:spcPct val="0"/>
              </a:spcBef>
              <a:buFontTx/>
              <a:buNone/>
            </a:pPr>
            <a:r>
              <a:rPr lang="fr-FR" altLang="fr-FR" sz="1600" dirty="0"/>
              <a:t>Action </a:t>
            </a:r>
          </a:p>
          <a:p>
            <a:pPr eaLnBrk="1" hangingPunct="1">
              <a:spcBef>
                <a:spcPct val="0"/>
              </a:spcBef>
              <a:buFontTx/>
              <a:buNone/>
            </a:pPr>
            <a:r>
              <a:rPr lang="fr-FR" altLang="fr-FR" sz="1600" dirty="0"/>
              <a:t>Onde alpha </a:t>
            </a:r>
            <a:r>
              <a:rPr lang="fr-FR" altLang="fr-FR" sz="1800" b="1" dirty="0">
                <a:sym typeface="Symbol" pitchFamily="2" charset="2"/>
              </a:rPr>
              <a:t></a:t>
            </a:r>
            <a:endParaRPr lang="fr-FR" altLang="fr-FR" sz="1600" dirty="0"/>
          </a:p>
          <a:p>
            <a:pPr eaLnBrk="1" hangingPunct="1">
              <a:spcBef>
                <a:spcPct val="0"/>
              </a:spcBef>
              <a:buFontTx/>
              <a:buNone/>
            </a:pPr>
            <a:r>
              <a:rPr lang="fr-FR" altLang="fr-FR" sz="1600" dirty="0"/>
              <a:t>Création de valeur</a:t>
            </a:r>
          </a:p>
        </p:txBody>
      </p:sp>
      <p:sp>
        <p:nvSpPr>
          <p:cNvPr id="72720" name="Rectangle 17">
            <a:extLst>
              <a:ext uri="{FF2B5EF4-FFF2-40B4-BE49-F238E27FC236}">
                <a16:creationId xmlns:a16="http://schemas.microsoft.com/office/drawing/2014/main" id="{5437E2D8-BDFB-A24B-98BB-457DE5933272}"/>
              </a:ext>
            </a:extLst>
          </p:cNvPr>
          <p:cNvSpPr>
            <a:spLocks noChangeArrowheads="1"/>
          </p:cNvSpPr>
          <p:nvPr/>
        </p:nvSpPr>
        <p:spPr bwMode="auto">
          <a:xfrm>
            <a:off x="8904288" y="4868863"/>
            <a:ext cx="26971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dirty="0">
                <a:solidFill>
                  <a:srgbClr val="FF0000"/>
                </a:solidFill>
              </a:rPr>
              <a:t>Je n’aime pas </a:t>
            </a:r>
          </a:p>
          <a:p>
            <a:pPr eaLnBrk="1" hangingPunct="1">
              <a:spcBef>
                <a:spcPct val="0"/>
              </a:spcBef>
              <a:buFontTx/>
              <a:buNone/>
            </a:pPr>
            <a:r>
              <a:rPr lang="fr-FR" altLang="fr-FR" sz="1600" dirty="0">
                <a:solidFill>
                  <a:srgbClr val="FF0000"/>
                </a:solidFill>
              </a:rPr>
              <a:t>Réaction, </a:t>
            </a:r>
          </a:p>
          <a:p>
            <a:pPr eaLnBrk="1" hangingPunct="1">
              <a:spcBef>
                <a:spcPct val="0"/>
              </a:spcBef>
              <a:buFontTx/>
              <a:buNone/>
            </a:pPr>
            <a:r>
              <a:rPr lang="fr-FR" altLang="fr-FR" sz="1600" dirty="0">
                <a:solidFill>
                  <a:srgbClr val="FF0000"/>
                </a:solidFill>
              </a:rPr>
              <a:t>Onde beta </a:t>
            </a:r>
            <a:r>
              <a:rPr lang="fr-FR" altLang="fr-FR" sz="1800" b="1" dirty="0">
                <a:solidFill>
                  <a:srgbClr val="FF0000"/>
                </a:solidFill>
                <a:sym typeface="Symbol" pitchFamily="2" charset="2"/>
              </a:rPr>
              <a:t></a:t>
            </a:r>
            <a:r>
              <a:rPr lang="fr-FR" altLang="fr-FR" sz="1800" dirty="0">
                <a:solidFill>
                  <a:srgbClr val="FF0000"/>
                </a:solidFill>
              </a:rPr>
              <a:t> </a:t>
            </a:r>
            <a:endParaRPr lang="fr-FR" altLang="fr-FR" sz="1600" dirty="0">
              <a:solidFill>
                <a:srgbClr val="FF0000"/>
              </a:solidFill>
            </a:endParaRPr>
          </a:p>
          <a:p>
            <a:pPr eaLnBrk="1" hangingPunct="1">
              <a:spcBef>
                <a:spcPct val="0"/>
              </a:spcBef>
              <a:buFontTx/>
              <a:buNone/>
            </a:pPr>
            <a:r>
              <a:rPr lang="fr-FR" altLang="fr-FR" sz="1600" dirty="0">
                <a:solidFill>
                  <a:srgbClr val="FF0000"/>
                </a:solidFill>
              </a:rPr>
              <a:t>Pas de création de valeur</a:t>
            </a:r>
          </a:p>
        </p:txBody>
      </p:sp>
      <p:sp>
        <p:nvSpPr>
          <p:cNvPr id="72721" name="Line 18">
            <a:extLst>
              <a:ext uri="{FF2B5EF4-FFF2-40B4-BE49-F238E27FC236}">
                <a16:creationId xmlns:a16="http://schemas.microsoft.com/office/drawing/2014/main" id="{71AA3263-5D7D-6A4A-9CF3-335AC9D99980}"/>
              </a:ext>
            </a:extLst>
          </p:cNvPr>
          <p:cNvSpPr>
            <a:spLocks noChangeShapeType="1"/>
          </p:cNvSpPr>
          <p:nvPr/>
        </p:nvSpPr>
        <p:spPr bwMode="auto">
          <a:xfrm flipV="1">
            <a:off x="8472489" y="1916114"/>
            <a:ext cx="503237" cy="504825"/>
          </a:xfrm>
          <a:prstGeom prst="line">
            <a:avLst/>
          </a:prstGeom>
          <a:noFill/>
          <a:ln w="28575">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sp>
        <p:nvSpPr>
          <p:cNvPr id="72722" name="Line 19">
            <a:extLst>
              <a:ext uri="{FF2B5EF4-FFF2-40B4-BE49-F238E27FC236}">
                <a16:creationId xmlns:a16="http://schemas.microsoft.com/office/drawing/2014/main" id="{9CE216B1-FB01-034E-BAEB-45036D6B311D}"/>
              </a:ext>
            </a:extLst>
          </p:cNvPr>
          <p:cNvSpPr>
            <a:spLocks noChangeShapeType="1"/>
          </p:cNvSpPr>
          <p:nvPr/>
        </p:nvSpPr>
        <p:spPr bwMode="auto">
          <a:xfrm>
            <a:off x="8543925" y="4437063"/>
            <a:ext cx="647700" cy="360362"/>
          </a:xfrm>
          <a:prstGeom prst="line">
            <a:avLst/>
          </a:prstGeom>
          <a:noFill/>
          <a:ln w="28575">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endParaRPr lang="fr-FR" dirty="0"/>
          </a:p>
        </p:txBody>
      </p:sp>
      <p:pic>
        <p:nvPicPr>
          <p:cNvPr id="72723" name="il_fi" descr="crocodile_pics_809">
            <a:extLst>
              <a:ext uri="{FF2B5EF4-FFF2-40B4-BE49-F238E27FC236}">
                <a16:creationId xmlns:a16="http://schemas.microsoft.com/office/drawing/2014/main" id="{5E7D5093-085C-934E-8BA4-2F27B4FFC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5589588"/>
            <a:ext cx="1009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4" name="Rectangle 21">
            <a:extLst>
              <a:ext uri="{FF2B5EF4-FFF2-40B4-BE49-F238E27FC236}">
                <a16:creationId xmlns:a16="http://schemas.microsoft.com/office/drawing/2014/main" id="{F6CD3502-69E1-AB47-9D51-5207EB570D43}"/>
              </a:ext>
            </a:extLst>
          </p:cNvPr>
          <p:cNvSpPr>
            <a:spLocks noChangeArrowheads="1"/>
          </p:cNvSpPr>
          <p:nvPr/>
        </p:nvSpPr>
        <p:spPr bwMode="auto">
          <a:xfrm>
            <a:off x="9551988" y="2852738"/>
            <a:ext cx="914400" cy="4318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800" b="1" dirty="0">
                <a:solidFill>
                  <a:schemeClr val="bg1"/>
                </a:solidFill>
              </a:rPr>
              <a:t>Centré</a:t>
            </a:r>
          </a:p>
        </p:txBody>
      </p:sp>
      <p:sp>
        <p:nvSpPr>
          <p:cNvPr id="72725" name="Rectangle 22">
            <a:extLst>
              <a:ext uri="{FF2B5EF4-FFF2-40B4-BE49-F238E27FC236}">
                <a16:creationId xmlns:a16="http://schemas.microsoft.com/office/drawing/2014/main" id="{2EC0667F-DAFC-4F49-A4C5-DD2D8BCAE9A5}"/>
              </a:ext>
            </a:extLst>
          </p:cNvPr>
          <p:cNvSpPr>
            <a:spLocks noChangeArrowheads="1"/>
          </p:cNvSpPr>
          <p:nvPr/>
        </p:nvSpPr>
        <p:spPr bwMode="auto">
          <a:xfrm>
            <a:off x="9336088" y="4292600"/>
            <a:ext cx="1223962" cy="4318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72726" name="Rectangle 23">
            <a:extLst>
              <a:ext uri="{FF2B5EF4-FFF2-40B4-BE49-F238E27FC236}">
                <a16:creationId xmlns:a16="http://schemas.microsoft.com/office/drawing/2014/main" id="{74D6676C-A099-1A44-8505-8DB0181812A6}"/>
              </a:ext>
            </a:extLst>
          </p:cNvPr>
          <p:cNvSpPr>
            <a:spLocks noChangeArrowheads="1"/>
          </p:cNvSpPr>
          <p:nvPr/>
        </p:nvSpPr>
        <p:spPr bwMode="auto">
          <a:xfrm>
            <a:off x="9336088" y="4365626"/>
            <a:ext cx="1223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dirty="0">
                <a:solidFill>
                  <a:schemeClr val="bg1"/>
                </a:solidFill>
              </a:rPr>
              <a:t>Décentré</a:t>
            </a:r>
          </a:p>
        </p:txBody>
      </p:sp>
      <p:sp>
        <p:nvSpPr>
          <p:cNvPr id="72727" name="Text Box 24">
            <a:extLst>
              <a:ext uri="{FF2B5EF4-FFF2-40B4-BE49-F238E27FC236}">
                <a16:creationId xmlns:a16="http://schemas.microsoft.com/office/drawing/2014/main" id="{38D20D60-F785-7E4E-A2AF-ED35CF1E0492}"/>
              </a:ext>
            </a:extLst>
          </p:cNvPr>
          <p:cNvSpPr txBox="1">
            <a:spLocks noChangeArrowheads="1"/>
          </p:cNvSpPr>
          <p:nvPr/>
        </p:nvSpPr>
        <p:spPr bwMode="auto">
          <a:xfrm>
            <a:off x="5664200" y="3108325"/>
            <a:ext cx="19446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dirty="0"/>
              <a:t>Les informations </a:t>
            </a:r>
          </a:p>
          <a:p>
            <a:pPr eaLnBrk="1" hangingPunct="1">
              <a:spcBef>
                <a:spcPct val="0"/>
              </a:spcBef>
              <a:buFontTx/>
              <a:buNone/>
            </a:pPr>
            <a:r>
              <a:rPr lang="fr-FR" altLang="fr-FR" sz="1600" dirty="0"/>
              <a:t>qui la caractérisent</a:t>
            </a:r>
            <a:r>
              <a:rPr lang="fr-FR" altLang="fr-FR" sz="1800" dirty="0"/>
              <a:t> </a:t>
            </a:r>
          </a:p>
        </p:txBody>
      </p:sp>
      <p:sp>
        <p:nvSpPr>
          <p:cNvPr id="2" name="Espace réservé du numéro de diapositive 1">
            <a:extLst>
              <a:ext uri="{FF2B5EF4-FFF2-40B4-BE49-F238E27FC236}">
                <a16:creationId xmlns:a16="http://schemas.microsoft.com/office/drawing/2014/main" id="{4DA2337A-FF2A-9641-8335-341D7781F835}"/>
              </a:ext>
            </a:extLst>
          </p:cNvPr>
          <p:cNvSpPr>
            <a:spLocks noGrp="1"/>
          </p:cNvSpPr>
          <p:nvPr>
            <p:ph type="sldNum" sz="quarter" idx="12"/>
          </p:nvPr>
        </p:nvSpPr>
        <p:spPr/>
        <p:txBody>
          <a:bodyPr/>
          <a:lstStyle/>
          <a:p>
            <a:fld id="{0C26709D-BAF3-634B-90FF-8C167AB29801}" type="slidenum">
              <a:rPr lang="fr-FR" smtClean="0"/>
              <a:t>18</a:t>
            </a:fld>
            <a:endParaRPr lang="fr-FR"/>
          </a:p>
        </p:txBody>
      </p:sp>
      <p:sp>
        <p:nvSpPr>
          <p:cNvPr id="3" name="ZoneTexte 2">
            <a:extLst>
              <a:ext uri="{FF2B5EF4-FFF2-40B4-BE49-F238E27FC236}">
                <a16:creationId xmlns:a16="http://schemas.microsoft.com/office/drawing/2014/main" id="{241315CA-E0BB-654C-9326-F404EB121159}"/>
              </a:ext>
            </a:extLst>
          </p:cNvPr>
          <p:cNvSpPr txBox="1"/>
          <p:nvPr/>
        </p:nvSpPr>
        <p:spPr>
          <a:xfrm>
            <a:off x="957942" y="283072"/>
            <a:ext cx="10931071" cy="769441"/>
          </a:xfrm>
          <a:prstGeom prst="rect">
            <a:avLst/>
          </a:prstGeom>
          <a:noFill/>
        </p:spPr>
        <p:txBody>
          <a:bodyPr wrap="square" rtlCol="0">
            <a:spAutoFit/>
          </a:bodyPr>
          <a:lstStyle/>
          <a:p>
            <a:r>
              <a:rPr lang="fr-FR" altLang="fr-FR" sz="4400" dirty="0">
                <a:solidFill>
                  <a:srgbClr val="7030A0"/>
                </a:solidFill>
                <a:cs typeface="Arial" panose="020B0604020202020204" pitchFamily="34" charset="0"/>
              </a:rPr>
              <a:t>Le passé se projette sur le présent </a:t>
            </a:r>
            <a:endParaRPr lang="fr-FR" sz="4400" dirty="0">
              <a:solidFill>
                <a:srgbClr val="7030A0"/>
              </a:solidFill>
            </a:endParaRPr>
          </a:p>
        </p:txBody>
      </p:sp>
    </p:spTree>
    <p:extLst>
      <p:ext uri="{BB962C8B-B14F-4D97-AF65-F5344CB8AC3E}">
        <p14:creationId xmlns:p14="http://schemas.microsoft.com/office/powerpoint/2010/main" val="628001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E35971-22E0-2848-BDBA-A98F566204BF}"/>
              </a:ext>
            </a:extLst>
          </p:cNvPr>
          <p:cNvSpPr>
            <a:spLocks noGrp="1"/>
          </p:cNvSpPr>
          <p:nvPr>
            <p:ph type="title"/>
          </p:nvPr>
        </p:nvSpPr>
        <p:spPr>
          <a:xfrm>
            <a:off x="838200" y="1"/>
            <a:ext cx="10515600" cy="1364342"/>
          </a:xfrm>
        </p:spPr>
        <p:txBody>
          <a:bodyPr/>
          <a:lstStyle/>
          <a:p>
            <a:r>
              <a:rPr lang="fr-FR" dirty="0">
                <a:solidFill>
                  <a:srgbClr val="7030A0"/>
                </a:solidFill>
                <a:latin typeface="+mn-lt"/>
              </a:rPr>
              <a:t>Mon histoire, mes blessures</a:t>
            </a:r>
          </a:p>
        </p:txBody>
      </p:sp>
      <p:sp>
        <p:nvSpPr>
          <p:cNvPr id="3" name="Espace réservé du contenu 2">
            <a:extLst>
              <a:ext uri="{FF2B5EF4-FFF2-40B4-BE49-F238E27FC236}">
                <a16:creationId xmlns:a16="http://schemas.microsoft.com/office/drawing/2014/main" id="{E11500BC-2F53-534C-919C-E51EEC67BFE0}"/>
              </a:ext>
            </a:extLst>
          </p:cNvPr>
          <p:cNvSpPr>
            <a:spLocks noGrp="1"/>
          </p:cNvSpPr>
          <p:nvPr>
            <p:ph idx="1"/>
          </p:nvPr>
        </p:nvSpPr>
        <p:spPr>
          <a:xfrm>
            <a:off x="1262742" y="1364343"/>
            <a:ext cx="10091057" cy="4812620"/>
          </a:xfrm>
        </p:spPr>
        <p:txBody>
          <a:bodyPr>
            <a:normAutofit fontScale="92500" lnSpcReduction="20000"/>
          </a:bodyPr>
          <a:lstStyle/>
          <a:p>
            <a:r>
              <a:rPr lang="fr-FR" dirty="0"/>
              <a:t>Me maintiennent dans l’illusion</a:t>
            </a:r>
          </a:p>
          <a:p>
            <a:r>
              <a:rPr lang="fr-FR" dirty="0"/>
              <a:t>Elles font un écran avec mes pensées et mes ruminations</a:t>
            </a:r>
          </a:p>
          <a:p>
            <a:r>
              <a:rPr lang="fr-FR" dirty="0"/>
              <a:t>Avec le mental, elles me coincent dans le passé ou dans le futur en  </a:t>
            </a:r>
          </a:p>
          <a:p>
            <a:pPr marL="0" indent="0">
              <a:buNone/>
            </a:pPr>
            <a:r>
              <a:rPr lang="fr-FR" dirty="0"/>
              <a:t>   créant des peurs, des doutes, des limitations, du déni de soi, voire de la    </a:t>
            </a:r>
          </a:p>
          <a:p>
            <a:pPr marL="0" indent="0">
              <a:buNone/>
            </a:pPr>
            <a:r>
              <a:rPr lang="fr-FR" dirty="0"/>
              <a:t>   haine de soi</a:t>
            </a:r>
          </a:p>
          <a:p>
            <a:r>
              <a:rPr lang="fr-FR" dirty="0"/>
              <a:t>Je ne sais plus qui je suis et pourquoi je suis venu</a:t>
            </a:r>
          </a:p>
          <a:p>
            <a:r>
              <a:rPr lang="fr-FR" dirty="0"/>
              <a:t>Si je veux reconnecter ma vraie nature et lui redonner son pouvoir,</a:t>
            </a:r>
          </a:p>
          <a:p>
            <a:pPr marL="0" indent="0">
              <a:buNone/>
            </a:pPr>
            <a:r>
              <a:rPr lang="fr-FR" dirty="0"/>
              <a:t>   je dois réparer les mémoires en ENOC. </a:t>
            </a:r>
          </a:p>
          <a:p>
            <a:r>
              <a:rPr lang="fr-FR" dirty="0"/>
              <a:t>Ceci me permettra de  retrouver qui JE SUIS et de retrouver mes talents, </a:t>
            </a:r>
          </a:p>
          <a:p>
            <a:pPr marL="0" indent="0">
              <a:buNone/>
            </a:pPr>
            <a:r>
              <a:rPr lang="fr-FR" dirty="0"/>
              <a:t>   et mon énergie de Vie </a:t>
            </a:r>
          </a:p>
          <a:p>
            <a:r>
              <a:rPr lang="fr-FR" dirty="0"/>
              <a:t>Donc d’aller vers ma mission </a:t>
            </a:r>
          </a:p>
          <a:p>
            <a:endParaRPr lang="fr-FR" dirty="0"/>
          </a:p>
          <a:p>
            <a:endParaRPr lang="fr-FR" dirty="0"/>
          </a:p>
          <a:p>
            <a:endParaRPr lang="fr-FR" dirty="0"/>
          </a:p>
        </p:txBody>
      </p:sp>
    </p:spTree>
    <p:extLst>
      <p:ext uri="{BB962C8B-B14F-4D97-AF65-F5344CB8AC3E}">
        <p14:creationId xmlns:p14="http://schemas.microsoft.com/office/powerpoint/2010/main" val="252052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008430-C491-D944-B65B-0787CFF9D659}"/>
              </a:ext>
            </a:extLst>
          </p:cNvPr>
          <p:cNvSpPr>
            <a:spLocks noGrp="1"/>
          </p:cNvSpPr>
          <p:nvPr>
            <p:ph type="ctrTitle"/>
          </p:nvPr>
        </p:nvSpPr>
        <p:spPr>
          <a:xfrm>
            <a:off x="0" y="1122362"/>
            <a:ext cx="12192000" cy="3511983"/>
          </a:xfrm>
        </p:spPr>
        <p:txBody>
          <a:bodyPr>
            <a:normAutofit/>
          </a:bodyPr>
          <a:lstStyle/>
          <a:p>
            <a:r>
              <a:rPr lang="fr-FR" sz="4800" b="1" dirty="0">
                <a:solidFill>
                  <a:srgbClr val="7030A0"/>
                </a:solidFill>
                <a:latin typeface="Apple Chancery" panose="03020702040506060504" pitchFamily="66" charset="-79"/>
                <a:cs typeface="Apple Chancery" panose="03020702040506060504" pitchFamily="66" charset="-79"/>
              </a:rPr>
              <a:t>Mission de vie, mission d’âme </a:t>
            </a:r>
            <a:br>
              <a:rPr lang="fr-FR" sz="4800" b="1" dirty="0">
                <a:solidFill>
                  <a:srgbClr val="7030A0"/>
                </a:solidFill>
                <a:latin typeface="Apple Chancery" panose="03020702040506060504" pitchFamily="66" charset="-79"/>
                <a:cs typeface="Apple Chancery" panose="03020702040506060504" pitchFamily="66" charset="-79"/>
              </a:rPr>
            </a:br>
            <a:r>
              <a:rPr lang="fr-FR" sz="4800" b="1" dirty="0">
                <a:solidFill>
                  <a:srgbClr val="7030A0"/>
                </a:solidFill>
                <a:latin typeface="Apple Chancery" panose="03020702040506060504" pitchFamily="66" charset="-79"/>
                <a:cs typeface="Apple Chancery" panose="03020702040506060504" pitchFamily="66" charset="-79"/>
              </a:rPr>
              <a:t>Mission d’incarnation </a:t>
            </a:r>
            <a:br>
              <a:rPr lang="fr-FR" sz="2000" b="1" dirty="0">
                <a:solidFill>
                  <a:srgbClr val="7030A0"/>
                </a:solidFill>
                <a:latin typeface="Apple Chancery" panose="03020702040506060504" pitchFamily="66" charset="-79"/>
                <a:cs typeface="Apple Chancery" panose="03020702040506060504" pitchFamily="66" charset="-79"/>
              </a:rPr>
            </a:br>
            <a:r>
              <a:rPr lang="fr-FR" sz="2800" dirty="0">
                <a:solidFill>
                  <a:srgbClr val="7030A0"/>
                </a:solidFill>
              </a:rPr>
              <a:t> Catherine Henry-</a:t>
            </a:r>
            <a:r>
              <a:rPr lang="fr-FR" sz="2800" dirty="0" err="1">
                <a:solidFill>
                  <a:srgbClr val="7030A0"/>
                </a:solidFill>
              </a:rPr>
              <a:t>Plessier</a:t>
            </a:r>
            <a:r>
              <a:rPr lang="fr-FR" sz="2800" dirty="0">
                <a:solidFill>
                  <a:srgbClr val="7030A0"/>
                </a:solidFill>
              </a:rPr>
              <a:t> </a:t>
            </a:r>
            <a:br>
              <a:rPr lang="fr-FR" sz="2800" dirty="0">
                <a:solidFill>
                  <a:srgbClr val="7030A0"/>
                </a:solidFill>
              </a:rPr>
            </a:br>
            <a:endParaRPr lang="fr-FR" sz="2000" dirty="0">
              <a:solidFill>
                <a:srgbClr val="7030A0"/>
              </a:solidFill>
            </a:endParaRPr>
          </a:p>
        </p:txBody>
      </p:sp>
      <p:sp>
        <p:nvSpPr>
          <p:cNvPr id="3" name="Espace réservé du numéro de diapositive 2">
            <a:extLst>
              <a:ext uri="{FF2B5EF4-FFF2-40B4-BE49-F238E27FC236}">
                <a16:creationId xmlns:a16="http://schemas.microsoft.com/office/drawing/2014/main" id="{F0D044FE-8BCD-DA46-8934-9A3C0B208569}"/>
              </a:ext>
            </a:extLst>
          </p:cNvPr>
          <p:cNvSpPr>
            <a:spLocks noGrp="1"/>
          </p:cNvSpPr>
          <p:nvPr>
            <p:ph type="sldNum" sz="quarter" idx="12"/>
          </p:nvPr>
        </p:nvSpPr>
        <p:spPr/>
        <p:txBody>
          <a:bodyPr/>
          <a:lstStyle/>
          <a:p>
            <a:fld id="{0C26709D-BAF3-634B-90FF-8C167AB29801}" type="slidenum">
              <a:rPr lang="fr-FR" smtClean="0"/>
              <a:t>2</a:t>
            </a:fld>
            <a:endParaRPr lang="fr-FR"/>
          </a:p>
        </p:txBody>
      </p:sp>
    </p:spTree>
    <p:extLst>
      <p:ext uri="{BB962C8B-B14F-4D97-AF65-F5344CB8AC3E}">
        <p14:creationId xmlns:p14="http://schemas.microsoft.com/office/powerpoint/2010/main" val="31810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7ABAED-1C35-7A46-95DF-F348F04EF52E}"/>
              </a:ext>
            </a:extLst>
          </p:cNvPr>
          <p:cNvSpPr>
            <a:spLocks noGrp="1"/>
          </p:cNvSpPr>
          <p:nvPr>
            <p:ph idx="1"/>
          </p:nvPr>
        </p:nvSpPr>
        <p:spPr>
          <a:xfrm>
            <a:off x="1001486" y="508000"/>
            <a:ext cx="10352314" cy="5668963"/>
          </a:xfrm>
        </p:spPr>
        <p:txBody>
          <a:bodyPr/>
          <a:lstStyle/>
          <a:p>
            <a:endParaRPr lang="fr-FR" b="1" dirty="0">
              <a:solidFill>
                <a:srgbClr val="7030A0"/>
              </a:solidFill>
              <a:latin typeface="Apple Chancery" panose="03020702040506060504" pitchFamily="66" charset="-79"/>
              <a:cs typeface="Apple Chancery" panose="03020702040506060504" pitchFamily="66" charset="-79"/>
            </a:endParaRPr>
          </a:p>
          <a:p>
            <a:endParaRPr lang="fr-FR" b="1" dirty="0">
              <a:solidFill>
                <a:srgbClr val="7030A0"/>
              </a:solidFill>
              <a:latin typeface="Apple Chancery" panose="03020702040506060504" pitchFamily="66" charset="-79"/>
              <a:cs typeface="Apple Chancery" panose="03020702040506060504" pitchFamily="66" charset="-79"/>
            </a:endParaRPr>
          </a:p>
          <a:p>
            <a:endParaRPr lang="fr-FR" b="1" dirty="0">
              <a:solidFill>
                <a:srgbClr val="7030A0"/>
              </a:solidFill>
              <a:latin typeface="Apple Chancery" panose="03020702040506060504" pitchFamily="66" charset="-79"/>
              <a:cs typeface="Apple Chancery" panose="03020702040506060504" pitchFamily="66" charset="-79"/>
            </a:endParaRPr>
          </a:p>
          <a:p>
            <a:endParaRPr lang="fr-FR" b="1" dirty="0">
              <a:solidFill>
                <a:srgbClr val="7030A0"/>
              </a:solidFill>
              <a:latin typeface="Apple Chancery" panose="03020702040506060504" pitchFamily="66" charset="-79"/>
              <a:cs typeface="Apple Chancery" panose="03020702040506060504" pitchFamily="66" charset="-79"/>
            </a:endParaRPr>
          </a:p>
          <a:p>
            <a:pPr marL="0" indent="0" algn="ctr">
              <a:buNone/>
            </a:pPr>
            <a:r>
              <a:rPr lang="fr-FR" sz="4400" b="1" dirty="0">
                <a:solidFill>
                  <a:srgbClr val="7030A0"/>
                </a:solidFill>
                <a:latin typeface="Apple Chancery" panose="03020702040506060504" pitchFamily="66" charset="-79"/>
                <a:cs typeface="Apple Chancery" panose="03020702040506060504" pitchFamily="66" charset="-79"/>
              </a:rPr>
              <a:t>Pour concrétiser ma mission de vie,</a:t>
            </a:r>
          </a:p>
          <a:p>
            <a:pPr marL="0" indent="0" algn="ctr">
              <a:buNone/>
            </a:pPr>
            <a:r>
              <a:rPr lang="fr-FR" sz="4400" b="1" dirty="0">
                <a:solidFill>
                  <a:srgbClr val="7030A0"/>
                </a:solidFill>
                <a:latin typeface="Apple Chancery" panose="03020702040506060504" pitchFamily="66" charset="-79"/>
                <a:cs typeface="Apple Chancery" panose="03020702040506060504" pitchFamily="66" charset="-79"/>
              </a:rPr>
              <a:t>Ma mission d’incarnation </a:t>
            </a:r>
            <a:br>
              <a:rPr lang="fr-FR" sz="4400" b="1" dirty="0">
                <a:solidFill>
                  <a:srgbClr val="7030A0"/>
                </a:solidFill>
                <a:latin typeface="Apple Chancery" panose="03020702040506060504" pitchFamily="66" charset="-79"/>
                <a:cs typeface="Apple Chancery" panose="03020702040506060504" pitchFamily="66" charset="-79"/>
              </a:rPr>
            </a:br>
            <a:endParaRPr lang="fr-FR" sz="4400" dirty="0"/>
          </a:p>
        </p:txBody>
      </p:sp>
    </p:spTree>
    <p:extLst>
      <p:ext uri="{BB962C8B-B14F-4D97-AF65-F5344CB8AC3E}">
        <p14:creationId xmlns:p14="http://schemas.microsoft.com/office/powerpoint/2010/main" val="68312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A31325A-283E-C245-843D-C56522C6EE65}"/>
              </a:ext>
            </a:extLst>
          </p:cNvPr>
          <p:cNvSpPr>
            <a:spLocks noGrp="1"/>
          </p:cNvSpPr>
          <p:nvPr>
            <p:ph idx="1"/>
          </p:nvPr>
        </p:nvSpPr>
        <p:spPr>
          <a:xfrm>
            <a:off x="838200" y="707571"/>
            <a:ext cx="10515600" cy="5469392"/>
          </a:xfrm>
        </p:spPr>
        <p:txBody>
          <a:bodyPr/>
          <a:lstStyle/>
          <a:p>
            <a:r>
              <a:rPr lang="fr-FR" sz="3600" b="1" dirty="0">
                <a:solidFill>
                  <a:srgbClr val="7030A0"/>
                </a:solidFill>
              </a:rPr>
              <a:t>1 - </a:t>
            </a:r>
            <a:r>
              <a:rPr lang="fr-FR" sz="3600" dirty="0">
                <a:solidFill>
                  <a:srgbClr val="7030A0"/>
                </a:solidFill>
              </a:rPr>
              <a:t>J’appelle mon JE SUIS à se manifester </a:t>
            </a:r>
          </a:p>
          <a:p>
            <a:r>
              <a:rPr lang="fr-FR" sz="3600" b="1" dirty="0">
                <a:solidFill>
                  <a:srgbClr val="7030A0"/>
                </a:solidFill>
              </a:rPr>
              <a:t>2 -</a:t>
            </a:r>
            <a:r>
              <a:rPr lang="fr-FR" sz="3600" dirty="0">
                <a:solidFill>
                  <a:srgbClr val="7030A0"/>
                </a:solidFill>
              </a:rPr>
              <a:t> Je répare les mémoires, libère mes talents et mon   </a:t>
            </a:r>
          </a:p>
          <a:p>
            <a:pPr marL="0" indent="0">
              <a:buNone/>
            </a:pPr>
            <a:r>
              <a:rPr lang="fr-FR" sz="3600" dirty="0">
                <a:solidFill>
                  <a:srgbClr val="7030A0"/>
                </a:solidFill>
              </a:rPr>
              <a:t>    </a:t>
            </a:r>
            <a:r>
              <a:rPr lang="fr-FR" sz="3200" dirty="0">
                <a:solidFill>
                  <a:srgbClr val="7030A0"/>
                </a:solidFill>
              </a:rPr>
              <a:t>   </a:t>
            </a:r>
            <a:r>
              <a:rPr lang="fr-FR" sz="3600" dirty="0">
                <a:solidFill>
                  <a:srgbClr val="7030A0"/>
                </a:solidFill>
              </a:rPr>
              <a:t>énergie bloquée</a:t>
            </a:r>
          </a:p>
          <a:p>
            <a:r>
              <a:rPr lang="fr-FR" sz="3600" b="1" dirty="0">
                <a:solidFill>
                  <a:srgbClr val="7030A0"/>
                </a:solidFill>
              </a:rPr>
              <a:t>3 - </a:t>
            </a:r>
            <a:r>
              <a:rPr lang="fr-FR" sz="3600" dirty="0">
                <a:solidFill>
                  <a:srgbClr val="7030A0"/>
                </a:solidFill>
              </a:rPr>
              <a:t>Je Lâche prise</a:t>
            </a:r>
          </a:p>
          <a:p>
            <a:r>
              <a:rPr lang="fr-FR" sz="3600" b="1" dirty="0">
                <a:solidFill>
                  <a:srgbClr val="7030A0"/>
                </a:solidFill>
              </a:rPr>
              <a:t>4 -</a:t>
            </a:r>
            <a:r>
              <a:rPr lang="fr-FR" sz="3600" b="1" dirty="0"/>
              <a:t> </a:t>
            </a:r>
            <a:r>
              <a:rPr lang="fr-FR" sz="3600" dirty="0">
                <a:solidFill>
                  <a:srgbClr val="7030A0"/>
                </a:solidFill>
              </a:rPr>
              <a:t>Je passe à l’action, j’agis, je concrétise </a:t>
            </a:r>
          </a:p>
          <a:p>
            <a:r>
              <a:rPr lang="fr-FR" sz="3600" b="1" dirty="0">
                <a:solidFill>
                  <a:srgbClr val="7030A0"/>
                </a:solidFill>
              </a:rPr>
              <a:t>5 - </a:t>
            </a:r>
            <a:r>
              <a:rPr lang="fr-FR" sz="3600" dirty="0">
                <a:solidFill>
                  <a:srgbClr val="7030A0"/>
                </a:solidFill>
              </a:rPr>
              <a:t>«</a:t>
            </a:r>
            <a:r>
              <a:rPr lang="fr-FR" sz="3600" b="1" dirty="0">
                <a:solidFill>
                  <a:srgbClr val="7030A0"/>
                </a:solidFill>
              </a:rPr>
              <a:t> </a:t>
            </a:r>
            <a:r>
              <a:rPr lang="fr-FR" sz="3600" dirty="0">
                <a:solidFill>
                  <a:srgbClr val="7030A0"/>
                </a:solidFill>
              </a:rPr>
              <a:t>Je suis » se réveille, je concrétise ma mission</a:t>
            </a:r>
          </a:p>
          <a:p>
            <a:r>
              <a:rPr lang="fr-FR" sz="3600" b="1" dirty="0">
                <a:solidFill>
                  <a:srgbClr val="7030A0"/>
                </a:solidFill>
              </a:rPr>
              <a:t>6 -</a:t>
            </a:r>
            <a:r>
              <a:rPr lang="fr-FR" sz="3600" dirty="0">
                <a:solidFill>
                  <a:srgbClr val="7030A0"/>
                </a:solidFill>
              </a:rPr>
              <a:t> Observer votre vie et les </a:t>
            </a:r>
            <a:r>
              <a:rPr lang="fr-FR" sz="3600" dirty="0" err="1">
                <a:solidFill>
                  <a:srgbClr val="7030A0"/>
                </a:solidFill>
              </a:rPr>
              <a:t>synchronicités</a:t>
            </a:r>
            <a:endParaRPr lang="fr-FR" sz="3600" dirty="0">
              <a:solidFill>
                <a:srgbClr val="7030A0"/>
              </a:solidFill>
            </a:endParaRPr>
          </a:p>
          <a:p>
            <a:r>
              <a:rPr lang="fr-FR" sz="3600" b="1" dirty="0">
                <a:solidFill>
                  <a:srgbClr val="7030A0"/>
                </a:solidFill>
              </a:rPr>
              <a:t>7 -</a:t>
            </a:r>
            <a:r>
              <a:rPr lang="fr-FR" sz="3600" dirty="0">
                <a:solidFill>
                  <a:srgbClr val="7030A0"/>
                </a:solidFill>
              </a:rPr>
              <a:t> Ainsi votre mission se dessine jour après jour</a:t>
            </a:r>
          </a:p>
          <a:p>
            <a:endParaRPr lang="fr-FR" dirty="0"/>
          </a:p>
        </p:txBody>
      </p:sp>
    </p:spTree>
    <p:extLst>
      <p:ext uri="{BB962C8B-B14F-4D97-AF65-F5344CB8AC3E}">
        <p14:creationId xmlns:p14="http://schemas.microsoft.com/office/powerpoint/2010/main" val="78499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75214-7CA1-AC4A-B86F-9AA907834FE2}"/>
              </a:ext>
            </a:extLst>
          </p:cNvPr>
          <p:cNvSpPr>
            <a:spLocks noGrp="1"/>
          </p:cNvSpPr>
          <p:nvPr>
            <p:ph type="title"/>
          </p:nvPr>
        </p:nvSpPr>
        <p:spPr>
          <a:xfrm>
            <a:off x="0" y="478971"/>
            <a:ext cx="11908971" cy="348343"/>
          </a:xfrm>
        </p:spPr>
        <p:txBody>
          <a:bodyPr>
            <a:normAutofit fontScale="90000"/>
          </a:bodyPr>
          <a:lstStyle/>
          <a:p>
            <a:r>
              <a:rPr lang="fr-FR" b="1" dirty="0">
                <a:solidFill>
                  <a:srgbClr val="7030A0"/>
                </a:solidFill>
                <a:latin typeface="+mn-lt"/>
              </a:rPr>
              <a:t>     </a:t>
            </a:r>
            <a:r>
              <a:rPr lang="fr-FR" sz="4900" b="1" dirty="0">
                <a:solidFill>
                  <a:srgbClr val="7030A0"/>
                </a:solidFill>
                <a:latin typeface="+mn-lt"/>
              </a:rPr>
              <a:t>1. </a:t>
            </a:r>
            <a:r>
              <a:rPr lang="fr-FR" sz="4900" dirty="0">
                <a:solidFill>
                  <a:srgbClr val="7030A0"/>
                </a:solidFill>
                <a:latin typeface="+mn-lt"/>
              </a:rPr>
              <a:t>J’appelle mon JE SUIS à se manifester </a:t>
            </a:r>
            <a:br>
              <a:rPr lang="fr-FR" sz="3100" b="1" i="1" dirty="0">
                <a:solidFill>
                  <a:srgbClr val="7030A0"/>
                </a:solidFill>
              </a:rPr>
            </a:br>
            <a:endParaRPr lang="fr-FR" sz="3100" b="1" dirty="0">
              <a:solidFill>
                <a:srgbClr val="7030A0"/>
              </a:solidFill>
              <a:latin typeface="+mn-lt"/>
            </a:endParaRPr>
          </a:p>
        </p:txBody>
      </p:sp>
      <p:sp>
        <p:nvSpPr>
          <p:cNvPr id="3" name="Espace réservé du contenu 2">
            <a:extLst>
              <a:ext uri="{FF2B5EF4-FFF2-40B4-BE49-F238E27FC236}">
                <a16:creationId xmlns:a16="http://schemas.microsoft.com/office/drawing/2014/main" id="{DD3451EB-0F41-1942-9626-C4998AE30108}"/>
              </a:ext>
            </a:extLst>
          </p:cNvPr>
          <p:cNvSpPr>
            <a:spLocks noGrp="1"/>
          </p:cNvSpPr>
          <p:nvPr>
            <p:ph idx="1"/>
          </p:nvPr>
        </p:nvSpPr>
        <p:spPr>
          <a:xfrm>
            <a:off x="1284514" y="2329543"/>
            <a:ext cx="10069286" cy="4187370"/>
          </a:xfrm>
        </p:spPr>
        <p:txBody>
          <a:bodyPr>
            <a:normAutofit fontScale="77500" lnSpcReduction="20000"/>
          </a:bodyPr>
          <a:lstStyle/>
          <a:p>
            <a:r>
              <a:rPr lang="fr-FR" sz="2600" dirty="0"/>
              <a:t>Quand j’ai peur quand je doute, quand je me juge pas la hauteur pas capable, je l’appelle et je me centre</a:t>
            </a:r>
          </a:p>
          <a:p>
            <a:r>
              <a:rPr lang="fr-FR" sz="2600" b="1" dirty="0"/>
              <a:t>J’accepte et j’intègre  cet état d'Être positif : </a:t>
            </a:r>
          </a:p>
          <a:p>
            <a:pPr lvl="1">
              <a:buFont typeface="Wingdings" pitchFamily="2" charset="2"/>
              <a:buChar char="§"/>
            </a:pPr>
            <a:r>
              <a:rPr lang="fr-FR" sz="2600" dirty="0"/>
              <a:t>je le ressens </a:t>
            </a:r>
          </a:p>
          <a:p>
            <a:pPr lvl="1">
              <a:buFont typeface="Wingdings" pitchFamily="2" charset="2"/>
              <a:buChar char="§"/>
            </a:pPr>
            <a:r>
              <a:rPr lang="fr-FR" sz="2600" dirty="0"/>
              <a:t>je m’entraine chaque jour</a:t>
            </a:r>
          </a:p>
          <a:p>
            <a:pPr lvl="1">
              <a:buFont typeface="Wingdings" pitchFamily="2" charset="2"/>
              <a:buChar char="§"/>
            </a:pPr>
            <a:r>
              <a:rPr lang="fr-FR" sz="2600" dirty="0"/>
              <a:t>je le rayonne</a:t>
            </a:r>
          </a:p>
          <a:p>
            <a:pPr lvl="1">
              <a:buFont typeface="Wingdings" pitchFamily="2" charset="2"/>
              <a:buChar char="§"/>
            </a:pPr>
            <a:r>
              <a:rPr lang="fr-FR" sz="2600" dirty="0"/>
              <a:t>je le transmets </a:t>
            </a:r>
          </a:p>
          <a:p>
            <a:pPr lvl="1">
              <a:buFont typeface="Wingdings" pitchFamily="2" charset="2"/>
              <a:buChar char="§"/>
            </a:pPr>
            <a:r>
              <a:rPr lang="fr-FR" sz="2600" dirty="0"/>
              <a:t>Je suis Témoin</a:t>
            </a:r>
          </a:p>
          <a:p>
            <a:pPr lvl="1">
              <a:buFont typeface="Wingdings" pitchFamily="2" charset="2"/>
              <a:buChar char="§"/>
            </a:pPr>
            <a:r>
              <a:rPr lang="fr-FR" sz="2600" dirty="0"/>
              <a:t>je l’enseigne par mes pensées, par le verbe, par le regard, par l’action, par l’exemplarité, simplement par ma simple et belle présence silencieuse, centrée , rayonnante …</a:t>
            </a:r>
          </a:p>
          <a:p>
            <a:pPr lvl="0"/>
            <a:r>
              <a:rPr lang="fr-FR" sz="2600" dirty="0"/>
              <a:t>À chaque inspire expire cette identité est de plus en plus présente dans mon ADN ,dans ce que Je suis</a:t>
            </a:r>
          </a:p>
          <a:p>
            <a:pPr lvl="0"/>
            <a:r>
              <a:rPr lang="fr-FR" sz="2600" dirty="0"/>
              <a:t>Je sens cette identité d’être dans mes cellules</a:t>
            </a:r>
          </a:p>
          <a:p>
            <a:pPr lvl="0"/>
            <a:r>
              <a:rPr lang="fr-FR" sz="2600" dirty="0"/>
              <a:t>Je suis cette lumière d’être que j’ai choisie</a:t>
            </a:r>
          </a:p>
          <a:p>
            <a:endParaRPr lang="fr-FR" dirty="0"/>
          </a:p>
        </p:txBody>
      </p:sp>
      <p:sp>
        <p:nvSpPr>
          <p:cNvPr id="4" name="ZoneTexte 3">
            <a:extLst>
              <a:ext uri="{FF2B5EF4-FFF2-40B4-BE49-F238E27FC236}">
                <a16:creationId xmlns:a16="http://schemas.microsoft.com/office/drawing/2014/main" id="{29C2EBBF-B112-3242-B3C2-8DB91CAE5743}"/>
              </a:ext>
            </a:extLst>
          </p:cNvPr>
          <p:cNvSpPr txBox="1"/>
          <p:nvPr/>
        </p:nvSpPr>
        <p:spPr>
          <a:xfrm>
            <a:off x="598714" y="827314"/>
            <a:ext cx="10755086" cy="1231106"/>
          </a:xfrm>
          <a:prstGeom prst="rect">
            <a:avLst/>
          </a:prstGeom>
          <a:noFill/>
        </p:spPr>
        <p:txBody>
          <a:bodyPr wrap="square" rtlCol="0">
            <a:spAutoFit/>
          </a:bodyPr>
          <a:lstStyle/>
          <a:p>
            <a:r>
              <a:rPr lang="fr-FR" dirty="0">
                <a:solidFill>
                  <a:schemeClr val="accent1"/>
                </a:solidFill>
              </a:rPr>
              <a:t> </a:t>
            </a:r>
          </a:p>
          <a:p>
            <a:r>
              <a:rPr lang="fr-FR" sz="2800" b="1" i="1" dirty="0">
                <a:solidFill>
                  <a:schemeClr val="accent1"/>
                </a:solidFill>
              </a:rPr>
              <a:t>« </a:t>
            </a:r>
            <a:r>
              <a:rPr lang="fr-FR" sz="2800" i="1" dirty="0">
                <a:solidFill>
                  <a:schemeClr val="accent1"/>
                </a:solidFill>
              </a:rPr>
              <a:t>Que ce soit toi qui parle, qui pense, qui choisisse, qui agisse, qui crée, </a:t>
            </a:r>
          </a:p>
          <a:p>
            <a:r>
              <a:rPr lang="fr-FR" sz="2800" i="1" dirty="0">
                <a:solidFill>
                  <a:schemeClr val="accent1"/>
                </a:solidFill>
              </a:rPr>
              <a:t>qui aime, qui pardonne, à travers moi … »</a:t>
            </a:r>
            <a:endParaRPr lang="fr-FR" sz="2800" dirty="0">
              <a:solidFill>
                <a:schemeClr val="accent1"/>
              </a:solidFill>
            </a:endParaRPr>
          </a:p>
        </p:txBody>
      </p:sp>
    </p:spTree>
    <p:extLst>
      <p:ext uri="{BB962C8B-B14F-4D97-AF65-F5344CB8AC3E}">
        <p14:creationId xmlns:p14="http://schemas.microsoft.com/office/powerpoint/2010/main" val="2638988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7ECA83-6747-A640-AEE1-94E4392CBDD9}"/>
              </a:ext>
            </a:extLst>
          </p:cNvPr>
          <p:cNvSpPr>
            <a:spLocks noGrp="1"/>
          </p:cNvSpPr>
          <p:nvPr>
            <p:ph type="title"/>
          </p:nvPr>
        </p:nvSpPr>
        <p:spPr>
          <a:xfrm>
            <a:off x="838200" y="290285"/>
            <a:ext cx="10515600" cy="1400403"/>
          </a:xfrm>
        </p:spPr>
        <p:txBody>
          <a:bodyPr>
            <a:normAutofit/>
          </a:bodyPr>
          <a:lstStyle/>
          <a:p>
            <a:r>
              <a:rPr lang="fr-FR" b="1" dirty="0">
                <a:solidFill>
                  <a:srgbClr val="7030A0"/>
                </a:solidFill>
                <a:latin typeface="+mn-lt"/>
              </a:rPr>
              <a:t>2</a:t>
            </a:r>
            <a:r>
              <a:rPr lang="fr-FR" dirty="0">
                <a:solidFill>
                  <a:srgbClr val="7030A0"/>
                </a:solidFill>
                <a:latin typeface="+mn-lt"/>
              </a:rPr>
              <a:t>. Je répare les mémoires, libère mes talents et mon énergie bloquée</a:t>
            </a:r>
          </a:p>
        </p:txBody>
      </p:sp>
      <p:sp>
        <p:nvSpPr>
          <p:cNvPr id="3" name="Espace réservé du contenu 2">
            <a:extLst>
              <a:ext uri="{FF2B5EF4-FFF2-40B4-BE49-F238E27FC236}">
                <a16:creationId xmlns:a16="http://schemas.microsoft.com/office/drawing/2014/main" id="{F89FBC5F-9A50-0F4C-B363-21A6F910A801}"/>
              </a:ext>
            </a:extLst>
          </p:cNvPr>
          <p:cNvSpPr>
            <a:spLocks noGrp="1"/>
          </p:cNvSpPr>
          <p:nvPr>
            <p:ph idx="1"/>
          </p:nvPr>
        </p:nvSpPr>
        <p:spPr/>
        <p:txBody>
          <a:bodyPr/>
          <a:lstStyle/>
          <a:p>
            <a:r>
              <a:rPr lang="fr-FR" dirty="0"/>
              <a:t>Plus je répare, plus mes talents oubliés se manifestent, </a:t>
            </a:r>
            <a:r>
              <a:rPr lang="fr-FR" b="1" dirty="0"/>
              <a:t>plus</a:t>
            </a:r>
            <a:r>
              <a:rPr lang="fr-FR" dirty="0"/>
              <a:t> ils reviennent disponibles au servie de ma vie et de ma mission d’incarnation, </a:t>
            </a:r>
            <a:r>
              <a:rPr lang="fr-FR" b="1" dirty="0"/>
              <a:t>plus </a:t>
            </a:r>
            <a:r>
              <a:rPr lang="fr-FR" dirty="0"/>
              <a:t>ma mission se dessine  </a:t>
            </a:r>
          </a:p>
          <a:p>
            <a:r>
              <a:rPr lang="fr-FR" dirty="0"/>
              <a:t>Comment ? </a:t>
            </a:r>
          </a:p>
          <a:p>
            <a:pPr marL="0" indent="0" algn="ctr">
              <a:buNone/>
            </a:pPr>
            <a:r>
              <a:rPr lang="fr-FR" sz="4800" b="1" dirty="0">
                <a:solidFill>
                  <a:srgbClr val="0070C0"/>
                </a:solidFill>
              </a:rPr>
              <a:t>Par les états d’expansion de conscience </a:t>
            </a:r>
          </a:p>
          <a:p>
            <a:endParaRPr lang="fr-FR" dirty="0"/>
          </a:p>
        </p:txBody>
      </p:sp>
    </p:spTree>
    <p:extLst>
      <p:ext uri="{BB962C8B-B14F-4D97-AF65-F5344CB8AC3E}">
        <p14:creationId xmlns:p14="http://schemas.microsoft.com/office/powerpoint/2010/main" val="662314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C7AC2-702A-F64A-BA2F-592AAFFEB981}"/>
              </a:ext>
            </a:extLst>
          </p:cNvPr>
          <p:cNvSpPr>
            <a:spLocks noGrp="1"/>
          </p:cNvSpPr>
          <p:nvPr>
            <p:ph type="title"/>
          </p:nvPr>
        </p:nvSpPr>
        <p:spPr>
          <a:xfrm>
            <a:off x="928914" y="1"/>
            <a:ext cx="10424886" cy="1523999"/>
          </a:xfrm>
        </p:spPr>
        <p:txBody>
          <a:bodyPr>
            <a:normAutofit/>
          </a:bodyPr>
          <a:lstStyle/>
          <a:p>
            <a:r>
              <a:rPr lang="fr-FR" altLang="fr-FR" sz="3600" dirty="0">
                <a:solidFill>
                  <a:srgbClr val="0070C0"/>
                </a:solidFill>
                <a:latin typeface="+mn-lt"/>
                <a:cs typeface="Arial" panose="020B0604020202020204" pitchFamily="34" charset="0"/>
              </a:rPr>
              <a:t>Les Etats d’expansion de conscience, </a:t>
            </a:r>
            <a:br>
              <a:rPr lang="fr-FR" altLang="fr-FR" sz="3600" dirty="0">
                <a:solidFill>
                  <a:srgbClr val="0070C0"/>
                </a:solidFill>
                <a:latin typeface="+mn-lt"/>
                <a:cs typeface="Arial" panose="020B0604020202020204" pitchFamily="34" charset="0"/>
              </a:rPr>
            </a:br>
            <a:r>
              <a:rPr lang="fr-FR" altLang="fr-FR" sz="3600" dirty="0">
                <a:solidFill>
                  <a:srgbClr val="0070C0"/>
                </a:solidFill>
                <a:latin typeface="+mn-lt"/>
                <a:cs typeface="Arial" panose="020B0604020202020204" pitchFamily="34" charset="0"/>
              </a:rPr>
              <a:t>A - Définitions générales </a:t>
            </a:r>
            <a:r>
              <a:rPr lang="fr-FR" altLang="fr-FR" sz="1200" dirty="0">
                <a:solidFill>
                  <a:srgbClr val="0070C0"/>
                </a:solidFill>
                <a:latin typeface="Arial" panose="020B0604020202020204" pitchFamily="34" charset="0"/>
                <a:cs typeface="Arial" panose="020B0604020202020204" pitchFamily="34" charset="0"/>
              </a:rPr>
              <a:t>(</a:t>
            </a:r>
            <a:r>
              <a:rPr lang="fr-FR" altLang="fr-FR" sz="1200" dirty="0" err="1">
                <a:solidFill>
                  <a:srgbClr val="0070C0"/>
                </a:solidFill>
                <a:latin typeface="Arial" panose="020B0604020202020204" pitchFamily="34" charset="0"/>
                <a:cs typeface="Arial" panose="020B0604020202020204" pitchFamily="34" charset="0"/>
              </a:rPr>
              <a:t>ref</a:t>
            </a:r>
            <a:r>
              <a:rPr lang="fr-FR" altLang="fr-FR" sz="1200" dirty="0">
                <a:solidFill>
                  <a:srgbClr val="0070C0"/>
                </a:solidFill>
                <a:latin typeface="Arial" panose="020B0604020202020204" pitchFamily="34" charset="0"/>
                <a:cs typeface="Arial" panose="020B0604020202020204" pitchFamily="34" charset="0"/>
              </a:rPr>
              <a:t> D </a:t>
            </a:r>
            <a:r>
              <a:rPr lang="fr-FR" altLang="fr-FR" sz="1200" dirty="0" err="1">
                <a:solidFill>
                  <a:srgbClr val="0070C0"/>
                </a:solidFill>
                <a:latin typeface="Arial" panose="020B0604020202020204" pitchFamily="34" charset="0"/>
                <a:cs typeface="Arial" panose="020B0604020202020204" pitchFamily="34" charset="0"/>
              </a:rPr>
              <a:t>Lussan</a:t>
            </a:r>
            <a:r>
              <a:rPr lang="fr-FR" altLang="fr-FR" sz="1200" dirty="0">
                <a:solidFill>
                  <a:srgbClr val="0070C0"/>
                </a:solidFill>
                <a:latin typeface="Arial" panose="020B0604020202020204" pitchFamily="34" charset="0"/>
                <a:cs typeface="Arial" panose="020B0604020202020204" pitchFamily="34" charset="0"/>
              </a:rPr>
              <a:t>)</a:t>
            </a:r>
            <a:endParaRPr lang="fr-FR" sz="1200" dirty="0">
              <a:solidFill>
                <a:srgbClr val="0070C0"/>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33A07066-B585-B547-9140-4300EF0BC8C4}"/>
              </a:ext>
            </a:extLst>
          </p:cNvPr>
          <p:cNvSpPr>
            <a:spLocks noGrp="1"/>
          </p:cNvSpPr>
          <p:nvPr>
            <p:ph idx="1"/>
          </p:nvPr>
        </p:nvSpPr>
        <p:spPr>
          <a:xfrm>
            <a:off x="1703294" y="1524000"/>
            <a:ext cx="9650506" cy="5197475"/>
          </a:xfrm>
        </p:spPr>
        <p:txBody>
          <a:bodyPr>
            <a:normAutofit lnSpcReduction="10000"/>
          </a:bodyPr>
          <a:lstStyle/>
          <a:p>
            <a:pPr marL="0" indent="0">
              <a:spcBef>
                <a:spcPct val="0"/>
              </a:spcBef>
              <a:buNone/>
            </a:pPr>
            <a:r>
              <a:rPr lang="fr-FR" altLang="fr-FR" sz="2200" dirty="0">
                <a:latin typeface="Arial" panose="020B0604020202020204" pitchFamily="34" charset="0"/>
                <a:cs typeface="Arial" panose="020B0604020202020204" pitchFamily="34" charset="0"/>
              </a:rPr>
              <a:t>Connus sur tous les continents depuis des millénaires les EEC conduisent à L’illumination, au </a:t>
            </a:r>
            <a:r>
              <a:rPr lang="fr-FR" altLang="fr-FR" sz="2200" dirty="0" err="1">
                <a:latin typeface="Arial" panose="020B0604020202020204" pitchFamily="34" charset="0"/>
                <a:cs typeface="Arial" panose="020B0604020202020204" pitchFamily="34" charset="0"/>
              </a:rPr>
              <a:t>Dream</a:t>
            </a:r>
            <a:r>
              <a:rPr lang="fr-FR" altLang="fr-FR" sz="2200" dirty="0">
                <a:latin typeface="Arial" panose="020B0604020202020204" pitchFamily="34" charset="0"/>
                <a:cs typeface="Arial" panose="020B0604020202020204" pitchFamily="34" charset="0"/>
              </a:rPr>
              <a:t> Time, au Nirvana, à l’Extase…</a:t>
            </a:r>
            <a:endParaRPr lang="fr-FR" altLang="fr-FR" sz="2200" b="1" dirty="0">
              <a:latin typeface="Arial" panose="020B0604020202020204" pitchFamily="34" charset="0"/>
              <a:cs typeface="Arial" panose="020B0604020202020204" pitchFamily="34" charset="0"/>
            </a:endParaRPr>
          </a:p>
          <a:p>
            <a:pPr>
              <a:spcBef>
                <a:spcPct val="0"/>
              </a:spcBef>
            </a:pPr>
            <a:endParaRPr lang="fr-FR" altLang="fr-FR" sz="2200" b="1" dirty="0">
              <a:latin typeface="Arial" panose="020B0604020202020204" pitchFamily="34" charset="0"/>
              <a:cs typeface="Arial" panose="020B0604020202020204" pitchFamily="34" charset="0"/>
            </a:endParaRPr>
          </a:p>
          <a:p>
            <a:pPr>
              <a:spcBef>
                <a:spcPct val="0"/>
              </a:spcBef>
            </a:pPr>
            <a:r>
              <a:rPr lang="fr-FR" altLang="fr-FR" sz="2200" b="1" dirty="0">
                <a:latin typeface="Arial" panose="020B0604020202020204" pitchFamily="34" charset="0"/>
                <a:cs typeface="Arial" panose="020B0604020202020204" pitchFamily="34" charset="0"/>
              </a:rPr>
              <a:t>L'ethnologie</a:t>
            </a:r>
            <a:r>
              <a:rPr lang="fr-FR" altLang="fr-FR" sz="2200" dirty="0">
                <a:latin typeface="Arial" panose="020B0604020202020204" pitchFamily="34" charset="0"/>
                <a:cs typeface="Arial" panose="020B0604020202020204" pitchFamily="34" charset="0"/>
              </a:rPr>
              <a:t>  les définit comme états de transe et de chamanisme</a:t>
            </a:r>
          </a:p>
          <a:p>
            <a:pPr>
              <a:spcBef>
                <a:spcPct val="0"/>
              </a:spcBef>
              <a:buNone/>
            </a:pPr>
            <a:endParaRPr lang="fr-FR" altLang="fr-FR" sz="2200" dirty="0">
              <a:latin typeface="Arial" panose="020B0604020202020204" pitchFamily="34" charset="0"/>
              <a:cs typeface="Arial" panose="020B0604020202020204" pitchFamily="34" charset="0"/>
            </a:endParaRPr>
          </a:p>
          <a:p>
            <a:pPr>
              <a:spcBef>
                <a:spcPct val="0"/>
              </a:spcBef>
            </a:pPr>
            <a:r>
              <a:rPr lang="fr-FR" altLang="fr-FR" sz="2200" dirty="0">
                <a:latin typeface="Arial" panose="020B0604020202020204" pitchFamily="34" charset="0"/>
                <a:cs typeface="Arial" panose="020B0604020202020204" pitchFamily="34" charset="0"/>
              </a:rPr>
              <a:t>La </a:t>
            </a:r>
            <a:r>
              <a:rPr lang="fr-FR" altLang="fr-FR" sz="2200" b="1" dirty="0">
                <a:latin typeface="Arial" panose="020B0604020202020204" pitchFamily="34" charset="0"/>
                <a:cs typeface="Arial" panose="020B0604020202020204" pitchFamily="34" charset="0"/>
              </a:rPr>
              <a:t>psychologie</a:t>
            </a:r>
            <a:r>
              <a:rPr lang="fr-FR" altLang="fr-FR" sz="2200" dirty="0">
                <a:latin typeface="Arial" panose="020B0604020202020204" pitchFamily="34" charset="0"/>
                <a:cs typeface="Arial" panose="020B0604020202020204" pitchFamily="34" charset="0"/>
              </a:rPr>
              <a:t> classique parle de "</a:t>
            </a:r>
            <a:r>
              <a:rPr lang="fr-FR" altLang="fr-FR" sz="2200" i="1" dirty="0">
                <a:latin typeface="Arial" panose="020B0604020202020204" pitchFamily="34" charset="0"/>
                <a:cs typeface="Arial" panose="020B0604020202020204" pitchFamily="34" charset="0"/>
              </a:rPr>
              <a:t>sentiment océanique</a:t>
            </a:r>
            <a:r>
              <a:rPr lang="fr-FR" altLang="fr-FR" sz="2200" dirty="0">
                <a:latin typeface="Arial" panose="020B0604020202020204" pitchFamily="34" charset="0"/>
                <a:cs typeface="Arial" panose="020B0604020202020204" pitchFamily="34" charset="0"/>
              </a:rPr>
              <a:t>" ou </a:t>
            </a:r>
            <a:r>
              <a:rPr lang="fr-FR" altLang="fr-FR" sz="2200" i="1" dirty="0">
                <a:latin typeface="Arial" panose="020B0604020202020204" pitchFamily="34" charset="0"/>
                <a:cs typeface="Arial" panose="020B0604020202020204" pitchFamily="34" charset="0"/>
              </a:rPr>
              <a:t>d'états étranges de la conscienc</a:t>
            </a:r>
            <a:r>
              <a:rPr lang="fr-FR" altLang="fr-FR" sz="2200" dirty="0">
                <a:latin typeface="Arial" panose="020B0604020202020204" pitchFamily="34" charset="0"/>
                <a:cs typeface="Arial" panose="020B0604020202020204" pitchFamily="34" charset="0"/>
              </a:rPr>
              <a:t>e</a:t>
            </a:r>
          </a:p>
          <a:p>
            <a:pPr>
              <a:spcBef>
                <a:spcPct val="0"/>
              </a:spcBef>
            </a:pPr>
            <a:endParaRPr lang="fr-FR" altLang="fr-FR" sz="2200" dirty="0">
              <a:latin typeface="Arial" panose="020B0604020202020204" pitchFamily="34" charset="0"/>
              <a:cs typeface="Arial" panose="020B0604020202020204" pitchFamily="34" charset="0"/>
            </a:endParaRPr>
          </a:p>
          <a:p>
            <a:pPr>
              <a:spcBef>
                <a:spcPct val="0"/>
              </a:spcBef>
            </a:pPr>
            <a:r>
              <a:rPr lang="fr-FR" altLang="fr-FR" sz="2200" b="1" dirty="0">
                <a:latin typeface="Arial" panose="020B0604020202020204" pitchFamily="34" charset="0"/>
                <a:cs typeface="Arial" panose="020B0604020202020204" pitchFamily="34" charset="0"/>
              </a:rPr>
              <a:t>La psychologie </a:t>
            </a:r>
            <a:r>
              <a:rPr lang="fr-FR" altLang="fr-FR" sz="2200" b="1" dirty="0" err="1">
                <a:latin typeface="Arial" panose="020B0604020202020204" pitchFamily="34" charset="0"/>
                <a:cs typeface="Arial" panose="020B0604020202020204" pitchFamily="34" charset="0"/>
              </a:rPr>
              <a:t>transpersonnelle</a:t>
            </a:r>
            <a:r>
              <a:rPr lang="fr-FR" altLang="fr-FR" sz="2200" dirty="0">
                <a:latin typeface="Arial" panose="020B0604020202020204" pitchFamily="34" charset="0"/>
                <a:cs typeface="Arial" panose="020B0604020202020204" pitchFamily="34" charset="0"/>
              </a:rPr>
              <a:t> les nomme : </a:t>
            </a:r>
            <a:r>
              <a:rPr lang="fr-FR" altLang="fr-FR" sz="2200" i="1" dirty="0">
                <a:latin typeface="Arial" panose="020B0604020202020204" pitchFamily="34" charset="0"/>
                <a:cs typeface="Arial" panose="020B0604020202020204" pitchFamily="34" charset="0"/>
              </a:rPr>
              <a:t>états non ordinaires de conscience</a:t>
            </a:r>
            <a:r>
              <a:rPr lang="fr-FR" altLang="fr-FR" sz="2200" dirty="0">
                <a:latin typeface="Arial" panose="020B0604020202020204" pitchFamily="34" charset="0"/>
                <a:cs typeface="Arial" panose="020B0604020202020204" pitchFamily="34" charset="0"/>
              </a:rPr>
              <a:t>, </a:t>
            </a:r>
            <a:r>
              <a:rPr lang="fr-FR" altLang="fr-FR" sz="2200" i="1" dirty="0">
                <a:latin typeface="Arial" panose="020B0604020202020204" pitchFamily="34" charset="0"/>
                <a:cs typeface="Arial" panose="020B0604020202020204" pitchFamily="34" charset="0"/>
              </a:rPr>
              <a:t>états modifiés de conscience </a:t>
            </a:r>
            <a:r>
              <a:rPr lang="fr-FR" altLang="fr-FR" sz="2200" dirty="0">
                <a:latin typeface="Arial" panose="020B0604020202020204" pitchFamily="34" charset="0"/>
                <a:cs typeface="Arial" panose="020B0604020202020204" pitchFamily="34" charset="0"/>
              </a:rPr>
              <a:t>ou </a:t>
            </a:r>
            <a:r>
              <a:rPr lang="fr-FR" altLang="fr-FR" sz="2200" i="1" dirty="0">
                <a:latin typeface="Arial" panose="020B0604020202020204" pitchFamily="34" charset="0"/>
                <a:cs typeface="Arial" panose="020B0604020202020204" pitchFamily="34" charset="0"/>
              </a:rPr>
              <a:t>état d'expansion de conscience</a:t>
            </a:r>
            <a:r>
              <a:rPr lang="fr-FR" altLang="fr-FR" sz="2200" dirty="0">
                <a:latin typeface="Arial" panose="020B0604020202020204" pitchFamily="34" charset="0"/>
                <a:cs typeface="Arial" panose="020B0604020202020204" pitchFamily="34" charset="0"/>
              </a:rPr>
              <a:t>  </a:t>
            </a:r>
          </a:p>
          <a:p>
            <a:pPr>
              <a:spcBef>
                <a:spcPct val="0"/>
              </a:spcBef>
              <a:buNone/>
            </a:pPr>
            <a:endParaRPr lang="fr-FR" altLang="fr-FR" sz="2200" dirty="0">
              <a:latin typeface="Arial" panose="020B0604020202020204" pitchFamily="34" charset="0"/>
              <a:cs typeface="Arial" panose="020B0604020202020204" pitchFamily="34" charset="0"/>
            </a:endParaRPr>
          </a:p>
          <a:p>
            <a:pPr>
              <a:spcBef>
                <a:spcPct val="0"/>
              </a:spcBef>
            </a:pPr>
            <a:r>
              <a:rPr lang="fr-FR" altLang="fr-FR" sz="2200" b="1" dirty="0">
                <a:latin typeface="Arial" panose="020B0604020202020204" pitchFamily="34" charset="0"/>
                <a:cs typeface="Arial" panose="020B0604020202020204" pitchFamily="34" charset="0"/>
              </a:rPr>
              <a:t>La</a:t>
            </a:r>
            <a:r>
              <a:rPr lang="fr-FR" altLang="fr-FR" sz="2200" dirty="0">
                <a:latin typeface="Arial" panose="020B0604020202020204" pitchFamily="34" charset="0"/>
                <a:cs typeface="Arial" panose="020B0604020202020204" pitchFamily="34" charset="0"/>
              </a:rPr>
              <a:t> </a:t>
            </a:r>
            <a:r>
              <a:rPr lang="fr-FR" altLang="fr-FR" sz="2200" b="1" dirty="0">
                <a:latin typeface="Arial" panose="020B0604020202020204" pitchFamily="34" charset="0"/>
                <a:cs typeface="Arial" panose="020B0604020202020204" pitchFamily="34" charset="0"/>
              </a:rPr>
              <a:t>neuro physiologie</a:t>
            </a:r>
            <a:r>
              <a:rPr lang="fr-FR" altLang="fr-FR" sz="2200" dirty="0">
                <a:latin typeface="Arial" panose="020B0604020202020204" pitchFamily="34" charset="0"/>
                <a:cs typeface="Arial" panose="020B0604020202020204" pitchFamily="34" charset="0"/>
              </a:rPr>
              <a:t> parle de fréquences et d’ondes cérébrales</a:t>
            </a:r>
          </a:p>
          <a:p>
            <a:pPr>
              <a:spcBef>
                <a:spcPct val="0"/>
              </a:spcBef>
              <a:buNone/>
            </a:pPr>
            <a:endParaRPr lang="el-GR" altLang="fr-FR" sz="2200" i="1" dirty="0">
              <a:latin typeface="Arial" panose="020B0604020202020204" pitchFamily="34" charset="0"/>
              <a:cs typeface="Arial" panose="020B0604020202020204" pitchFamily="34" charset="0"/>
            </a:endParaRPr>
          </a:p>
          <a:p>
            <a:pPr>
              <a:spcBef>
                <a:spcPct val="0"/>
              </a:spcBef>
            </a:pPr>
            <a:r>
              <a:rPr lang="fr-FR" altLang="fr-FR" sz="2200" b="1" dirty="0">
                <a:latin typeface="Arial" panose="020B0604020202020204" pitchFamily="34" charset="0"/>
                <a:cs typeface="Arial" panose="020B0604020202020204" pitchFamily="34" charset="0"/>
              </a:rPr>
              <a:t>Les physiciens</a:t>
            </a:r>
            <a:r>
              <a:rPr lang="fr-FR" altLang="fr-FR" sz="2200" dirty="0">
                <a:latin typeface="Arial" panose="020B0604020202020204" pitchFamily="34" charset="0"/>
                <a:cs typeface="Arial" panose="020B0604020202020204" pitchFamily="34" charset="0"/>
              </a:rPr>
              <a:t> de champs électromagnétiques</a:t>
            </a:r>
          </a:p>
          <a:p>
            <a:pPr>
              <a:spcBef>
                <a:spcPct val="0"/>
              </a:spcBef>
              <a:buNone/>
            </a:pPr>
            <a:endParaRPr lang="fr-FR" altLang="fr-FR" sz="2200" dirty="0">
              <a:latin typeface="Arial" panose="020B0604020202020204" pitchFamily="34" charset="0"/>
              <a:cs typeface="Arial" panose="020B0604020202020204" pitchFamily="34" charset="0"/>
            </a:endParaRPr>
          </a:p>
          <a:p>
            <a:pPr>
              <a:spcBef>
                <a:spcPct val="0"/>
              </a:spcBef>
            </a:pPr>
            <a:r>
              <a:rPr lang="fr-FR" altLang="fr-FR" sz="2200" b="1" dirty="0">
                <a:latin typeface="Arial" panose="020B0604020202020204" pitchFamily="34" charset="0"/>
                <a:cs typeface="Arial" panose="020B0604020202020204" pitchFamily="34" charset="0"/>
              </a:rPr>
              <a:t>Les mathématiques</a:t>
            </a:r>
            <a:r>
              <a:rPr lang="fr-FR" altLang="fr-FR" sz="2200" dirty="0">
                <a:latin typeface="Arial" panose="020B0604020202020204" pitchFamily="34" charset="0"/>
                <a:cs typeface="Arial" panose="020B0604020202020204" pitchFamily="34" charset="0"/>
              </a:rPr>
              <a:t> d'espace fractal à dimensions multiples…</a:t>
            </a:r>
          </a:p>
        </p:txBody>
      </p:sp>
      <p:sp>
        <p:nvSpPr>
          <p:cNvPr id="4" name="Espace réservé du numéro de diapositive 3">
            <a:extLst>
              <a:ext uri="{FF2B5EF4-FFF2-40B4-BE49-F238E27FC236}">
                <a16:creationId xmlns:a16="http://schemas.microsoft.com/office/drawing/2014/main" id="{69AC5E26-E1D2-BE48-BFA3-75F7E21EF6C0}"/>
              </a:ext>
            </a:extLst>
          </p:cNvPr>
          <p:cNvSpPr>
            <a:spLocks noGrp="1"/>
          </p:cNvSpPr>
          <p:nvPr>
            <p:ph type="sldNum" sz="quarter" idx="12"/>
          </p:nvPr>
        </p:nvSpPr>
        <p:spPr/>
        <p:txBody>
          <a:bodyPr/>
          <a:lstStyle/>
          <a:p>
            <a:fld id="{0C26709D-BAF3-634B-90FF-8C167AB29801}" type="slidenum">
              <a:rPr lang="fr-FR" smtClean="0"/>
              <a:t>24</a:t>
            </a:fld>
            <a:endParaRPr lang="fr-FR"/>
          </a:p>
        </p:txBody>
      </p:sp>
    </p:spTree>
    <p:extLst>
      <p:ext uri="{BB962C8B-B14F-4D97-AF65-F5344CB8AC3E}">
        <p14:creationId xmlns:p14="http://schemas.microsoft.com/office/powerpoint/2010/main" val="2733861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A2C1AD-26CC-F24E-9B93-A65EC67096A4}"/>
              </a:ext>
            </a:extLst>
          </p:cNvPr>
          <p:cNvSpPr>
            <a:spLocks noGrp="1"/>
          </p:cNvSpPr>
          <p:nvPr>
            <p:ph type="title"/>
          </p:nvPr>
        </p:nvSpPr>
        <p:spPr>
          <a:xfrm>
            <a:off x="735106" y="141515"/>
            <a:ext cx="11456894" cy="1059542"/>
          </a:xfrm>
        </p:spPr>
        <p:txBody>
          <a:bodyPr>
            <a:normAutofit fontScale="90000"/>
          </a:bodyPr>
          <a:lstStyle/>
          <a:p>
            <a:r>
              <a:rPr lang="fr-FR" altLang="fr-FR" sz="3600" dirty="0">
                <a:solidFill>
                  <a:srgbClr val="0070C0"/>
                </a:solidFill>
                <a:latin typeface="+mn-lt"/>
                <a:cs typeface="Arial" panose="020B0604020202020204" pitchFamily="34" charset="0"/>
              </a:rPr>
              <a:t> </a:t>
            </a:r>
            <a:r>
              <a:rPr lang="fr-FR" altLang="fr-FR" sz="4000" dirty="0">
                <a:solidFill>
                  <a:srgbClr val="0070C0"/>
                </a:solidFill>
                <a:latin typeface="+mn-lt"/>
                <a:cs typeface="Arial" panose="020B0604020202020204" pitchFamily="34" charset="0"/>
              </a:rPr>
              <a:t>B - Définition objective, neurophysiologique des EEC </a:t>
            </a:r>
            <a:br>
              <a:rPr lang="fr-FR" altLang="fr-FR" sz="4000" dirty="0">
                <a:solidFill>
                  <a:srgbClr val="0070C0"/>
                </a:solidFill>
                <a:latin typeface="+mn-lt"/>
                <a:cs typeface="Arial" panose="020B0604020202020204" pitchFamily="34" charset="0"/>
              </a:rPr>
            </a:br>
            <a:r>
              <a:rPr lang="fr-FR" altLang="fr-FR" sz="4000" dirty="0">
                <a:solidFill>
                  <a:srgbClr val="0070C0"/>
                </a:solidFill>
                <a:latin typeface="+mn-lt"/>
                <a:cs typeface="Arial" panose="020B0604020202020204" pitchFamily="34" charset="0"/>
              </a:rPr>
              <a:t>       et définition subjective </a:t>
            </a:r>
            <a:endParaRPr lang="fr-FR" sz="4000" dirty="0">
              <a:solidFill>
                <a:srgbClr val="0070C0"/>
              </a:solidFill>
              <a:latin typeface="+mn-lt"/>
            </a:endParaRPr>
          </a:p>
        </p:txBody>
      </p:sp>
      <p:sp>
        <p:nvSpPr>
          <p:cNvPr id="3" name="Espace réservé du contenu 2">
            <a:extLst>
              <a:ext uri="{FF2B5EF4-FFF2-40B4-BE49-F238E27FC236}">
                <a16:creationId xmlns:a16="http://schemas.microsoft.com/office/drawing/2014/main" id="{5E818DFF-55D1-FD4C-9FBB-04284BF651A4}"/>
              </a:ext>
            </a:extLst>
          </p:cNvPr>
          <p:cNvSpPr>
            <a:spLocks noGrp="1"/>
          </p:cNvSpPr>
          <p:nvPr>
            <p:ph idx="1"/>
          </p:nvPr>
        </p:nvSpPr>
        <p:spPr>
          <a:xfrm>
            <a:off x="735107" y="1422400"/>
            <a:ext cx="10618694" cy="5281146"/>
          </a:xfrm>
        </p:spPr>
        <p:txBody>
          <a:bodyPr>
            <a:noAutofit/>
          </a:bodyPr>
          <a:lstStyle/>
          <a:p>
            <a:pPr marL="914400" lvl="2" indent="0">
              <a:buNone/>
              <a:defRPr/>
            </a:pPr>
            <a:endParaRPr lang="fr-FR" sz="1400" dirty="0">
              <a:solidFill>
                <a:schemeClr val="accent2"/>
              </a:solidFill>
              <a:latin typeface="Arial" charset="0"/>
            </a:endParaRPr>
          </a:p>
          <a:p>
            <a:pPr marL="457200" lvl="1" indent="0">
              <a:buNone/>
              <a:defRPr/>
            </a:pPr>
            <a:r>
              <a:rPr lang="fr-FR" sz="2200" dirty="0"/>
              <a:t>Les États d'Expansion de Conscience sont  définis de façon soit quantitative soit qualitative.</a:t>
            </a:r>
            <a:br>
              <a:rPr lang="fr-FR" sz="2200" dirty="0"/>
            </a:br>
            <a:br>
              <a:rPr lang="fr-FR" sz="2200" dirty="0">
                <a:effectLst>
                  <a:outerShdw blurRad="38100" dist="38100" dir="2700000" algn="tl">
                    <a:srgbClr val="C0C0C0"/>
                  </a:outerShdw>
                </a:effectLst>
              </a:rPr>
            </a:br>
            <a:r>
              <a:rPr lang="fr-FR" sz="2200" dirty="0">
                <a:effectLst>
                  <a:outerShdw blurRad="38100" dist="38100" dir="2700000" algn="tl">
                    <a:srgbClr val="C0C0C0"/>
                  </a:outerShdw>
                </a:effectLst>
              </a:rPr>
              <a:t>- </a:t>
            </a:r>
            <a:r>
              <a:rPr lang="fr-FR" sz="2200" b="1" dirty="0"/>
              <a:t>Approche objective  : </a:t>
            </a:r>
            <a:r>
              <a:rPr lang="fr-FR" sz="2200" dirty="0"/>
              <a:t>l’état est défini par les ondes cérébrales</a:t>
            </a:r>
          </a:p>
          <a:p>
            <a:pPr lvl="2">
              <a:defRPr/>
            </a:pPr>
            <a:r>
              <a:rPr lang="fr-FR" sz="2200" b="1" dirty="0"/>
              <a:t>Bêta </a:t>
            </a:r>
            <a:r>
              <a:rPr lang="fr-FR" sz="2200" dirty="0"/>
              <a:t>13 Hz et plus ,</a:t>
            </a:r>
          </a:p>
          <a:p>
            <a:pPr lvl="2">
              <a:defRPr/>
            </a:pPr>
            <a:r>
              <a:rPr lang="fr-FR" sz="2200" b="1" dirty="0"/>
              <a:t>Alpha</a:t>
            </a:r>
            <a:r>
              <a:rPr lang="fr-FR" sz="2200" dirty="0"/>
              <a:t> 8 à 12 Hz, </a:t>
            </a:r>
          </a:p>
          <a:p>
            <a:pPr lvl="2">
              <a:defRPr/>
            </a:pPr>
            <a:r>
              <a:rPr lang="fr-FR" sz="2200" b="1" dirty="0"/>
              <a:t>Thêta </a:t>
            </a:r>
            <a:r>
              <a:rPr lang="fr-FR" sz="2200" dirty="0"/>
              <a:t>5 à 7Hz , </a:t>
            </a:r>
          </a:p>
          <a:p>
            <a:pPr lvl="2">
              <a:defRPr/>
            </a:pPr>
            <a:r>
              <a:rPr lang="fr-FR" sz="2200" b="1" dirty="0"/>
              <a:t>Delta</a:t>
            </a:r>
            <a:r>
              <a:rPr lang="fr-FR" sz="2200" dirty="0"/>
              <a:t> 0,5 à 4 Hz  </a:t>
            </a:r>
          </a:p>
          <a:p>
            <a:pPr lvl="2">
              <a:defRPr/>
            </a:pPr>
            <a:r>
              <a:rPr lang="fr-FR" sz="2200" b="1" dirty="0"/>
              <a:t>Gamma</a:t>
            </a:r>
            <a:r>
              <a:rPr lang="fr-FR" sz="2200" dirty="0"/>
              <a:t> &gt; 30-35 Hz</a:t>
            </a:r>
          </a:p>
          <a:p>
            <a:pPr marL="0" indent="0">
              <a:buNone/>
              <a:defRPr/>
            </a:pPr>
            <a:r>
              <a:rPr lang="fr-FR" sz="2200" b="1" dirty="0"/>
              <a:t>       - Approche subjective : </a:t>
            </a:r>
            <a:r>
              <a:rPr lang="fr-FR" sz="2200" dirty="0"/>
              <a:t> Un des aspects suivants du vécu ordinaire est          </a:t>
            </a:r>
          </a:p>
          <a:p>
            <a:pPr marL="0" indent="0">
              <a:buNone/>
              <a:defRPr/>
            </a:pPr>
            <a:r>
              <a:rPr lang="fr-FR" sz="2200" dirty="0"/>
              <a:t>         modifié. Le sens </a:t>
            </a:r>
            <a:r>
              <a:rPr lang="fr-FR" sz="2200" b="1" dirty="0"/>
              <a:t>du temps, de l'espace, du corps, du moi</a:t>
            </a:r>
            <a:r>
              <a:rPr lang="fr-FR" sz="2200" dirty="0"/>
              <a:t>.</a:t>
            </a:r>
            <a:br>
              <a:rPr lang="fr-FR" sz="2200" dirty="0"/>
            </a:br>
            <a:br>
              <a:rPr lang="fr-FR" sz="2200" dirty="0">
                <a:latin typeface="Arial" charset="0"/>
              </a:rPr>
            </a:br>
            <a:endParaRPr lang="fr-FR" sz="2200" dirty="0">
              <a:latin typeface="Arial" charset="0"/>
            </a:endParaRPr>
          </a:p>
          <a:p>
            <a:endParaRPr lang="fr-FR" sz="2200" dirty="0"/>
          </a:p>
        </p:txBody>
      </p:sp>
      <p:sp>
        <p:nvSpPr>
          <p:cNvPr id="4" name="Espace réservé du numéro de diapositive 3">
            <a:extLst>
              <a:ext uri="{FF2B5EF4-FFF2-40B4-BE49-F238E27FC236}">
                <a16:creationId xmlns:a16="http://schemas.microsoft.com/office/drawing/2014/main" id="{0188ADB3-20CC-CB4C-B563-8EF2E986CF5A}"/>
              </a:ext>
            </a:extLst>
          </p:cNvPr>
          <p:cNvSpPr>
            <a:spLocks noGrp="1"/>
          </p:cNvSpPr>
          <p:nvPr>
            <p:ph type="sldNum" sz="quarter" idx="12"/>
          </p:nvPr>
        </p:nvSpPr>
        <p:spPr/>
        <p:txBody>
          <a:bodyPr/>
          <a:lstStyle/>
          <a:p>
            <a:fld id="{0C26709D-BAF3-634B-90FF-8C167AB29801}" type="slidenum">
              <a:rPr lang="fr-FR" smtClean="0"/>
              <a:t>25</a:t>
            </a:fld>
            <a:endParaRPr lang="fr-FR"/>
          </a:p>
        </p:txBody>
      </p:sp>
    </p:spTree>
    <p:extLst>
      <p:ext uri="{BB962C8B-B14F-4D97-AF65-F5344CB8AC3E}">
        <p14:creationId xmlns:p14="http://schemas.microsoft.com/office/powerpoint/2010/main" val="190226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4B1EFCF-D014-DC4F-92DB-52F62E5E3CBF}"/>
              </a:ext>
            </a:extLst>
          </p:cNvPr>
          <p:cNvSpPr txBox="1"/>
          <p:nvPr/>
        </p:nvSpPr>
        <p:spPr>
          <a:xfrm flipH="1">
            <a:off x="2187388" y="627529"/>
            <a:ext cx="7745506"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Ondes cérébrales </a:t>
            </a:r>
          </a:p>
        </p:txBody>
      </p:sp>
      <p:pic>
        <p:nvPicPr>
          <p:cNvPr id="2050" name="Picture 2" descr="https://www.wujicare.info/wp-content/uploads/2021/03/OndesCerebrales.jpg">
            <a:extLst>
              <a:ext uri="{FF2B5EF4-FFF2-40B4-BE49-F238E27FC236}">
                <a16:creationId xmlns:a16="http://schemas.microsoft.com/office/drawing/2014/main" id="{ED8DD8F7-7F75-2C46-8CEB-CDAC8ACE0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50748"/>
            <a:ext cx="7620000" cy="570725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22B3CA7B-62B0-4548-ACAD-FDFB227E8F9B}"/>
              </a:ext>
            </a:extLst>
          </p:cNvPr>
          <p:cNvSpPr>
            <a:spLocks noGrp="1"/>
          </p:cNvSpPr>
          <p:nvPr>
            <p:ph type="sldNum" sz="quarter" idx="12"/>
          </p:nvPr>
        </p:nvSpPr>
        <p:spPr/>
        <p:txBody>
          <a:bodyPr/>
          <a:lstStyle/>
          <a:p>
            <a:fld id="{0C26709D-BAF3-634B-90FF-8C167AB29801}" type="slidenum">
              <a:rPr lang="fr-FR" smtClean="0"/>
              <a:t>26</a:t>
            </a:fld>
            <a:endParaRPr lang="fr-FR"/>
          </a:p>
        </p:txBody>
      </p:sp>
    </p:spTree>
    <p:extLst>
      <p:ext uri="{BB962C8B-B14F-4D97-AF65-F5344CB8AC3E}">
        <p14:creationId xmlns:p14="http://schemas.microsoft.com/office/powerpoint/2010/main" val="4198527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C519DE-8266-FA47-B154-434F15BEF1CF}"/>
              </a:ext>
            </a:extLst>
          </p:cNvPr>
          <p:cNvSpPr>
            <a:spLocks noGrp="1"/>
          </p:cNvSpPr>
          <p:nvPr>
            <p:ph type="title"/>
          </p:nvPr>
        </p:nvSpPr>
        <p:spPr>
          <a:xfrm>
            <a:off x="838200" y="-174171"/>
            <a:ext cx="10515600" cy="1509485"/>
          </a:xfrm>
        </p:spPr>
        <p:txBody>
          <a:bodyPr>
            <a:normAutofit/>
          </a:bodyPr>
          <a:lstStyle/>
          <a:p>
            <a:r>
              <a:rPr lang="en-GB" altLang="fr-FR" sz="3600" dirty="0">
                <a:solidFill>
                  <a:srgbClr val="0070C0"/>
                </a:solidFill>
                <a:latin typeface="+mn-lt"/>
                <a:cs typeface="Arial" panose="020B0604020202020204" pitchFamily="34" charset="0"/>
              </a:rPr>
              <a:t>C - Les techniques </a:t>
            </a:r>
            <a:r>
              <a:rPr lang="en-GB" altLang="fr-FR" sz="3600" dirty="0" err="1">
                <a:solidFill>
                  <a:srgbClr val="0070C0"/>
                </a:solidFill>
                <a:latin typeface="+mn-lt"/>
                <a:cs typeface="Arial" panose="020B0604020202020204" pitchFamily="34" charset="0"/>
              </a:rPr>
              <a:t>d’EEC</a:t>
            </a:r>
            <a:r>
              <a:rPr lang="en-GB" altLang="fr-FR" sz="3600" dirty="0">
                <a:solidFill>
                  <a:srgbClr val="0070C0"/>
                </a:solidFill>
                <a:latin typeface="+mn-lt"/>
                <a:cs typeface="Arial" panose="020B0604020202020204" pitchFamily="34" charset="0"/>
              </a:rPr>
              <a:t> 1</a:t>
            </a:r>
            <a:endParaRPr lang="fr-FR" sz="3600" dirty="0">
              <a:solidFill>
                <a:srgbClr val="0070C0"/>
              </a:solidFill>
              <a:latin typeface="+mn-lt"/>
              <a:cs typeface="Arial" panose="020B0604020202020204" pitchFamily="34" charset="0"/>
            </a:endParaRPr>
          </a:p>
        </p:txBody>
      </p:sp>
      <p:sp>
        <p:nvSpPr>
          <p:cNvPr id="3" name="Espace réservé du contenu 2">
            <a:extLst>
              <a:ext uri="{FF2B5EF4-FFF2-40B4-BE49-F238E27FC236}">
                <a16:creationId xmlns:a16="http://schemas.microsoft.com/office/drawing/2014/main" id="{E61E049A-F50C-C44F-A594-9CA063CD699E}"/>
              </a:ext>
            </a:extLst>
          </p:cNvPr>
          <p:cNvSpPr>
            <a:spLocks noGrp="1"/>
          </p:cNvSpPr>
          <p:nvPr>
            <p:ph idx="1"/>
          </p:nvPr>
        </p:nvSpPr>
        <p:spPr>
          <a:xfrm>
            <a:off x="1103086" y="1233714"/>
            <a:ext cx="10250713" cy="5890985"/>
          </a:xfrm>
        </p:spPr>
        <p:txBody>
          <a:bodyPr>
            <a:noAutofit/>
          </a:bodyPr>
          <a:lstStyle/>
          <a:p>
            <a:pPr>
              <a:buFontTx/>
              <a:buChar char="•"/>
              <a:defRPr/>
            </a:pPr>
            <a:r>
              <a:rPr lang="fr-FR" sz="2200" b="1" dirty="0"/>
              <a:t>Techniques diverses :</a:t>
            </a:r>
            <a:r>
              <a:rPr lang="fr-FR" sz="2200" dirty="0"/>
              <a:t> </a:t>
            </a:r>
          </a:p>
          <a:p>
            <a:pPr marL="457200" lvl="1" indent="0">
              <a:buNone/>
              <a:defRPr/>
            </a:pPr>
            <a:r>
              <a:rPr lang="fr-FR" sz="2200" dirty="0"/>
              <a:t>-  La relaxation </a:t>
            </a:r>
          </a:p>
          <a:p>
            <a:pPr marL="457200" lvl="1" indent="0">
              <a:buNone/>
              <a:defRPr/>
            </a:pPr>
            <a:r>
              <a:rPr lang="fr-FR" sz="2200" dirty="0"/>
              <a:t>-  Les techniques d'imagerie guidée</a:t>
            </a:r>
          </a:p>
          <a:p>
            <a:pPr marL="914400" lvl="2" indent="0">
              <a:buNone/>
              <a:defRPr/>
            </a:pPr>
            <a:r>
              <a:rPr lang="fr-FR" sz="1800" dirty="0"/>
              <a:t>-  Le rêve éveillé </a:t>
            </a:r>
          </a:p>
          <a:p>
            <a:pPr lvl="2">
              <a:buFontTx/>
              <a:buChar char="-"/>
              <a:defRPr/>
            </a:pPr>
            <a:r>
              <a:rPr lang="fr-FR" sz="1800" dirty="0"/>
              <a:t>La visualisation guidée</a:t>
            </a:r>
          </a:p>
          <a:p>
            <a:pPr lvl="2">
              <a:buFontTx/>
              <a:buChar char="-"/>
              <a:defRPr/>
            </a:pPr>
            <a:r>
              <a:rPr lang="fr-FR" sz="1800" dirty="0"/>
              <a:t>L’hypnose consciente </a:t>
            </a:r>
          </a:p>
          <a:p>
            <a:pPr lvl="2">
              <a:buFontTx/>
              <a:buChar char="-"/>
              <a:defRPr/>
            </a:pPr>
            <a:r>
              <a:rPr lang="fr-FR" sz="1800" dirty="0"/>
              <a:t>La sophrologie </a:t>
            </a:r>
          </a:p>
          <a:p>
            <a:pPr lvl="1">
              <a:buFontTx/>
              <a:buChar char="-"/>
              <a:defRPr/>
            </a:pPr>
            <a:r>
              <a:rPr lang="fr-FR" sz="2200" dirty="0"/>
              <a:t>Les techniques respiratoires</a:t>
            </a:r>
            <a:endParaRPr lang="fr-FR" sz="1200" dirty="0"/>
          </a:p>
          <a:p>
            <a:pPr>
              <a:buFontTx/>
              <a:buChar char="•"/>
              <a:defRPr/>
            </a:pPr>
            <a:r>
              <a:rPr lang="fr-FR" sz="2200" b="1" dirty="0"/>
              <a:t>Les</a:t>
            </a:r>
            <a:r>
              <a:rPr lang="fr-FR" sz="2200" dirty="0"/>
              <a:t> </a:t>
            </a:r>
            <a:r>
              <a:rPr lang="fr-FR" sz="2200" b="1" dirty="0"/>
              <a:t>pratiques corporelles</a:t>
            </a:r>
            <a:endParaRPr lang="fr-FR" sz="2200" dirty="0"/>
          </a:p>
          <a:p>
            <a:pPr marL="457200" lvl="1" indent="0">
              <a:buNone/>
              <a:defRPr/>
            </a:pPr>
            <a:r>
              <a:rPr lang="fr-FR" sz="2200" dirty="0"/>
              <a:t>-  Le Yoga, le </a:t>
            </a:r>
            <a:r>
              <a:rPr lang="fr-FR" sz="2200" dirty="0" err="1"/>
              <a:t>QiQong</a:t>
            </a:r>
            <a:r>
              <a:rPr lang="fr-FR" sz="2200" dirty="0"/>
              <a:t>, le Tai Chi </a:t>
            </a:r>
          </a:p>
          <a:p>
            <a:pPr marL="457200" lvl="1" indent="0">
              <a:buNone/>
              <a:defRPr/>
            </a:pPr>
            <a:r>
              <a:rPr lang="fr-FR" sz="2200" dirty="0"/>
              <a:t>-  La danse</a:t>
            </a:r>
          </a:p>
          <a:p>
            <a:pPr marL="457200" lvl="1" indent="0">
              <a:buNone/>
              <a:defRPr/>
            </a:pPr>
            <a:r>
              <a:rPr lang="fr-FR" sz="2200" dirty="0"/>
              <a:t>-  La course à pied</a:t>
            </a:r>
          </a:p>
          <a:p>
            <a:pPr>
              <a:defRPr/>
            </a:pPr>
            <a:r>
              <a:rPr lang="fr-FR" sz="2200" dirty="0"/>
              <a:t> </a:t>
            </a:r>
            <a:r>
              <a:rPr lang="fr-FR" sz="2200" b="1" dirty="0"/>
              <a:t>La méditation, la contemplation</a:t>
            </a:r>
            <a:r>
              <a:rPr lang="fr-FR" sz="2200" dirty="0"/>
              <a:t>, </a:t>
            </a:r>
            <a:r>
              <a:rPr lang="fr-FR" sz="2200" b="1" dirty="0"/>
              <a:t>le silence intérieur  </a:t>
            </a:r>
          </a:p>
          <a:p>
            <a:endParaRPr lang="fr-FR" sz="2200" dirty="0"/>
          </a:p>
        </p:txBody>
      </p:sp>
      <p:sp>
        <p:nvSpPr>
          <p:cNvPr id="4" name="Espace réservé du numéro de diapositive 3">
            <a:extLst>
              <a:ext uri="{FF2B5EF4-FFF2-40B4-BE49-F238E27FC236}">
                <a16:creationId xmlns:a16="http://schemas.microsoft.com/office/drawing/2014/main" id="{9FEBFF93-6FD4-9A42-B3C5-4391AC2191CD}"/>
              </a:ext>
            </a:extLst>
          </p:cNvPr>
          <p:cNvSpPr>
            <a:spLocks noGrp="1"/>
          </p:cNvSpPr>
          <p:nvPr>
            <p:ph type="sldNum" sz="quarter" idx="12"/>
          </p:nvPr>
        </p:nvSpPr>
        <p:spPr/>
        <p:txBody>
          <a:bodyPr/>
          <a:lstStyle/>
          <a:p>
            <a:fld id="{0C26709D-BAF3-634B-90FF-8C167AB29801}" type="slidenum">
              <a:rPr lang="fr-FR" smtClean="0"/>
              <a:t>27</a:t>
            </a:fld>
            <a:endParaRPr lang="fr-FR"/>
          </a:p>
        </p:txBody>
      </p:sp>
    </p:spTree>
    <p:extLst>
      <p:ext uri="{BB962C8B-B14F-4D97-AF65-F5344CB8AC3E}">
        <p14:creationId xmlns:p14="http://schemas.microsoft.com/office/powerpoint/2010/main" val="761031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78BB04-2A7D-5D4B-BCCB-AFD48E1CF52A}"/>
              </a:ext>
            </a:extLst>
          </p:cNvPr>
          <p:cNvSpPr>
            <a:spLocks noGrp="1"/>
          </p:cNvSpPr>
          <p:nvPr>
            <p:ph type="title"/>
          </p:nvPr>
        </p:nvSpPr>
        <p:spPr>
          <a:xfrm>
            <a:off x="838200" y="1"/>
            <a:ext cx="10515600" cy="1132113"/>
          </a:xfrm>
        </p:spPr>
        <p:txBody>
          <a:bodyPr>
            <a:normAutofit/>
          </a:bodyPr>
          <a:lstStyle/>
          <a:p>
            <a:r>
              <a:rPr lang="en-GB" altLang="fr-FR" sz="3600" dirty="0">
                <a:solidFill>
                  <a:srgbClr val="0070C0"/>
                </a:solidFill>
                <a:latin typeface="+mn-lt"/>
                <a:cs typeface="Arial" panose="020B0604020202020204" pitchFamily="34" charset="0"/>
              </a:rPr>
              <a:t>D - Les techniques </a:t>
            </a:r>
            <a:r>
              <a:rPr lang="en-GB" altLang="fr-FR" sz="3600" dirty="0" err="1">
                <a:solidFill>
                  <a:srgbClr val="0070C0"/>
                </a:solidFill>
                <a:latin typeface="+mn-lt"/>
                <a:cs typeface="Arial" panose="020B0604020202020204" pitchFamily="34" charset="0"/>
              </a:rPr>
              <a:t>d’EEC</a:t>
            </a:r>
            <a:r>
              <a:rPr lang="en-GB" altLang="fr-FR" sz="3600" dirty="0">
                <a:solidFill>
                  <a:srgbClr val="0070C0"/>
                </a:solidFill>
                <a:latin typeface="+mn-lt"/>
                <a:cs typeface="Arial" panose="020B0604020202020204" pitchFamily="34" charset="0"/>
              </a:rPr>
              <a:t> 2</a:t>
            </a:r>
            <a:endParaRPr lang="fr-FR" sz="3600" dirty="0">
              <a:solidFill>
                <a:srgbClr val="0070C0"/>
              </a:solidFill>
              <a:latin typeface="+mn-lt"/>
            </a:endParaRPr>
          </a:p>
        </p:txBody>
      </p:sp>
      <p:sp>
        <p:nvSpPr>
          <p:cNvPr id="3" name="Espace réservé du contenu 2">
            <a:extLst>
              <a:ext uri="{FF2B5EF4-FFF2-40B4-BE49-F238E27FC236}">
                <a16:creationId xmlns:a16="http://schemas.microsoft.com/office/drawing/2014/main" id="{715C16B1-ED74-7649-B6A1-6DC0ECF8E534}"/>
              </a:ext>
            </a:extLst>
          </p:cNvPr>
          <p:cNvSpPr>
            <a:spLocks noGrp="1"/>
          </p:cNvSpPr>
          <p:nvPr>
            <p:ph idx="1"/>
          </p:nvPr>
        </p:nvSpPr>
        <p:spPr>
          <a:xfrm>
            <a:off x="1219200" y="1132114"/>
            <a:ext cx="10134599" cy="5044849"/>
          </a:xfrm>
        </p:spPr>
        <p:txBody>
          <a:bodyPr>
            <a:normAutofit fontScale="92500" lnSpcReduction="10000"/>
          </a:bodyPr>
          <a:lstStyle/>
          <a:p>
            <a:r>
              <a:rPr lang="fr-FR" altLang="fr-FR" b="1" dirty="0">
                <a:cs typeface="Arial" panose="020B0604020202020204" pitchFamily="34" charset="0"/>
              </a:rPr>
              <a:t>Les sons :</a:t>
            </a:r>
            <a:r>
              <a:rPr lang="fr-FR" altLang="fr-FR" dirty="0">
                <a:cs typeface="Arial" panose="020B0604020202020204" pitchFamily="34" charset="0"/>
              </a:rPr>
              <a:t> </a:t>
            </a:r>
          </a:p>
          <a:p>
            <a:pPr lvl="1"/>
            <a:r>
              <a:rPr lang="fr-FR" altLang="fr-FR" sz="2800" dirty="0">
                <a:cs typeface="Arial" panose="020B0604020202020204" pitchFamily="34" charset="0"/>
              </a:rPr>
              <a:t>Le chant harmonique, </a:t>
            </a:r>
          </a:p>
          <a:p>
            <a:pPr lvl="1"/>
            <a:r>
              <a:rPr lang="fr-FR" altLang="fr-FR" sz="2800" dirty="0">
                <a:cs typeface="Arial" panose="020B0604020202020204" pitchFamily="34" charset="0"/>
              </a:rPr>
              <a:t>Les cloches des églises,</a:t>
            </a:r>
          </a:p>
          <a:p>
            <a:pPr lvl="1"/>
            <a:r>
              <a:rPr lang="fr-FR" altLang="fr-FR" sz="2800" dirty="0">
                <a:cs typeface="Arial" panose="020B0604020202020204" pitchFamily="34" charset="0"/>
              </a:rPr>
              <a:t>Le </a:t>
            </a:r>
            <a:r>
              <a:rPr lang="fr-FR" altLang="fr-FR" sz="2800" dirty="0" err="1">
                <a:cs typeface="Arial" panose="020B0604020202020204" pitchFamily="34" charset="0"/>
              </a:rPr>
              <a:t>didgeridoo</a:t>
            </a:r>
            <a:endParaRPr lang="fr-FR" altLang="fr-FR" sz="2800" dirty="0">
              <a:cs typeface="Arial" panose="020B0604020202020204" pitchFamily="34" charset="0"/>
            </a:endParaRPr>
          </a:p>
          <a:p>
            <a:pPr lvl="1"/>
            <a:r>
              <a:rPr lang="fr-FR" altLang="fr-FR" sz="2800" dirty="0">
                <a:cs typeface="Arial" panose="020B0604020202020204" pitchFamily="34" charset="0"/>
              </a:rPr>
              <a:t>Les cymbales, les bols tibétains </a:t>
            </a:r>
          </a:p>
          <a:p>
            <a:pPr lvl="1"/>
            <a:r>
              <a:rPr lang="fr-FR" altLang="fr-FR" sz="2800" dirty="0">
                <a:cs typeface="Arial" panose="020B0604020202020204" pitchFamily="34" charset="0"/>
              </a:rPr>
              <a:t>Le chant grégorien, la musique classique, la musique sacrée </a:t>
            </a:r>
          </a:p>
          <a:p>
            <a:pPr lvl="1"/>
            <a:r>
              <a:rPr lang="fr-FR" altLang="fr-FR" sz="2800" dirty="0">
                <a:cs typeface="Arial" panose="020B0604020202020204" pitchFamily="34" charset="0"/>
              </a:rPr>
              <a:t>Le rythme du tambour, la transe </a:t>
            </a:r>
          </a:p>
          <a:p>
            <a:pPr lvl="1"/>
            <a:r>
              <a:rPr lang="fr-FR" altLang="fr-FR" sz="2800" dirty="0">
                <a:cs typeface="Arial" panose="020B0604020202020204" pitchFamily="34" charset="0"/>
              </a:rPr>
              <a:t>Le bruit de la mer, de la pluie, des cascades</a:t>
            </a:r>
          </a:p>
          <a:p>
            <a:pPr lvl="1"/>
            <a:r>
              <a:rPr lang="fr-FR" altLang="fr-FR" sz="2800" dirty="0">
                <a:cs typeface="Arial" panose="020B0604020202020204" pitchFamily="34" charset="0"/>
              </a:rPr>
              <a:t>Le chant des baleines …</a:t>
            </a:r>
            <a:endParaRPr lang="fr-FR" altLang="fr-FR" sz="2800" b="1" dirty="0">
              <a:cs typeface="Arial" panose="020B0604020202020204" pitchFamily="34" charset="0"/>
            </a:endParaRPr>
          </a:p>
          <a:p>
            <a:r>
              <a:rPr lang="fr-FR" altLang="fr-FR" b="1" dirty="0">
                <a:cs typeface="Arial" panose="020B0604020202020204" pitchFamily="34" charset="0"/>
              </a:rPr>
              <a:t>Les plantes sacrées :</a:t>
            </a:r>
            <a:r>
              <a:rPr lang="fr-FR" altLang="fr-FR" dirty="0">
                <a:cs typeface="Arial" panose="020B0604020202020204" pitchFamily="34" charset="0"/>
              </a:rPr>
              <a:t> </a:t>
            </a:r>
            <a:r>
              <a:rPr lang="fr-FR" altLang="fr-FR" b="1" dirty="0">
                <a:cs typeface="Arial" panose="020B0604020202020204" pitchFamily="34" charset="0"/>
              </a:rPr>
              <a:t>Les chamanisme </a:t>
            </a:r>
          </a:p>
          <a:p>
            <a:pPr lvl="1"/>
            <a:r>
              <a:rPr lang="fr-FR" altLang="fr-FR" sz="2800" dirty="0">
                <a:cs typeface="Arial" panose="020B0604020202020204" pitchFamily="34" charset="0"/>
              </a:rPr>
              <a:t>Selon la tradition ancestrale, le chaman utilise des plantes sacrées pour son voyage intérieur.(Iboga, peyotl, </a:t>
            </a:r>
            <a:r>
              <a:rPr lang="fr-FR" altLang="fr-FR" sz="2800" dirty="0" err="1">
                <a:cs typeface="Arial" panose="020B0604020202020204" pitchFamily="34" charset="0"/>
              </a:rPr>
              <a:t>ayahuasca</a:t>
            </a:r>
            <a:r>
              <a:rPr lang="fr-FR" altLang="fr-FR" sz="2800" dirty="0">
                <a:cs typeface="Arial" panose="020B0604020202020204" pitchFamily="34" charset="0"/>
              </a:rPr>
              <a:t>, cactus, champignons hallucinogènes)</a:t>
            </a:r>
          </a:p>
          <a:p>
            <a:endParaRPr lang="fr-FR" dirty="0"/>
          </a:p>
        </p:txBody>
      </p:sp>
      <p:sp>
        <p:nvSpPr>
          <p:cNvPr id="4" name="Espace réservé du numéro de diapositive 3">
            <a:extLst>
              <a:ext uri="{FF2B5EF4-FFF2-40B4-BE49-F238E27FC236}">
                <a16:creationId xmlns:a16="http://schemas.microsoft.com/office/drawing/2014/main" id="{3300A89D-68FD-9644-B3AA-BC10F750EC4F}"/>
              </a:ext>
            </a:extLst>
          </p:cNvPr>
          <p:cNvSpPr>
            <a:spLocks noGrp="1"/>
          </p:cNvSpPr>
          <p:nvPr>
            <p:ph type="sldNum" sz="quarter" idx="12"/>
          </p:nvPr>
        </p:nvSpPr>
        <p:spPr/>
        <p:txBody>
          <a:bodyPr/>
          <a:lstStyle/>
          <a:p>
            <a:fld id="{0C26709D-BAF3-634B-90FF-8C167AB29801}" type="slidenum">
              <a:rPr lang="fr-FR" smtClean="0"/>
              <a:t>28</a:t>
            </a:fld>
            <a:endParaRPr lang="fr-FR"/>
          </a:p>
        </p:txBody>
      </p:sp>
    </p:spTree>
    <p:extLst>
      <p:ext uri="{BB962C8B-B14F-4D97-AF65-F5344CB8AC3E}">
        <p14:creationId xmlns:p14="http://schemas.microsoft.com/office/powerpoint/2010/main" val="3050623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C04474-1E3E-994C-97CC-CE2AB4119FE5}"/>
              </a:ext>
            </a:extLst>
          </p:cNvPr>
          <p:cNvSpPr>
            <a:spLocks noGrp="1"/>
          </p:cNvSpPr>
          <p:nvPr>
            <p:ph type="title"/>
          </p:nvPr>
        </p:nvSpPr>
        <p:spPr>
          <a:xfrm>
            <a:off x="1009650" y="331107"/>
            <a:ext cx="10515600" cy="846137"/>
          </a:xfrm>
        </p:spPr>
        <p:txBody>
          <a:bodyPr>
            <a:normAutofit fontScale="90000"/>
          </a:bodyPr>
          <a:lstStyle/>
          <a:p>
            <a:br>
              <a:rPr lang="en-GB" altLang="fr-FR" dirty="0">
                <a:latin typeface="Arial" panose="020B0604020202020204" pitchFamily="34" charset="0"/>
                <a:cs typeface="Arial" panose="020B0604020202020204" pitchFamily="34" charset="0"/>
              </a:rPr>
            </a:br>
            <a:r>
              <a:rPr lang="en-GB" altLang="fr-FR" dirty="0">
                <a:solidFill>
                  <a:srgbClr val="0070C0"/>
                </a:solidFill>
                <a:latin typeface="+mn-lt"/>
                <a:cs typeface="Arial" panose="020B0604020202020204" pitchFamily="34" charset="0"/>
              </a:rPr>
              <a:t>E</a:t>
            </a:r>
            <a:r>
              <a:rPr lang="en-GB" altLang="fr-FR" dirty="0">
                <a:latin typeface="+mn-lt"/>
                <a:cs typeface="Arial" panose="020B0604020202020204" pitchFamily="34" charset="0"/>
              </a:rPr>
              <a:t> - </a:t>
            </a:r>
            <a:r>
              <a:rPr lang="en-GB" altLang="fr-FR" sz="4000" dirty="0">
                <a:solidFill>
                  <a:srgbClr val="0070C0"/>
                </a:solidFill>
                <a:latin typeface="+mn-lt"/>
                <a:cs typeface="Arial" panose="020B0604020202020204" pitchFamily="34" charset="0"/>
              </a:rPr>
              <a:t>Les techniques </a:t>
            </a:r>
            <a:r>
              <a:rPr lang="en-GB" altLang="fr-FR" sz="4000" dirty="0" err="1">
                <a:solidFill>
                  <a:srgbClr val="0070C0"/>
                </a:solidFill>
                <a:latin typeface="+mn-lt"/>
                <a:cs typeface="Arial" panose="020B0604020202020204" pitchFamily="34" charset="0"/>
              </a:rPr>
              <a:t>d’EEC</a:t>
            </a:r>
            <a:r>
              <a:rPr lang="en-GB" altLang="fr-FR" sz="4000" dirty="0">
                <a:solidFill>
                  <a:srgbClr val="0070C0"/>
                </a:solidFill>
                <a:latin typeface="+mn-lt"/>
                <a:cs typeface="Arial" panose="020B0604020202020204" pitchFamily="34" charset="0"/>
              </a:rPr>
              <a:t> 3</a:t>
            </a:r>
            <a:br>
              <a:rPr lang="en-GB" altLang="fr-FR" sz="4000" dirty="0">
                <a:solidFill>
                  <a:srgbClr val="0070C0"/>
                </a:solidFill>
                <a:latin typeface="+mn-lt"/>
                <a:cs typeface="Arial" panose="020B0604020202020204" pitchFamily="34" charset="0"/>
              </a:rPr>
            </a:br>
            <a:r>
              <a:rPr lang="en-GB" altLang="fr-FR" sz="4000" dirty="0">
                <a:solidFill>
                  <a:srgbClr val="0070C0"/>
                </a:solidFill>
                <a:latin typeface="+mn-lt"/>
                <a:cs typeface="Arial" panose="020B0604020202020204" pitchFamily="34" charset="0"/>
              </a:rPr>
              <a:t>La technique Monroe</a:t>
            </a:r>
            <a:endParaRPr lang="fr-FR" sz="4000" dirty="0">
              <a:solidFill>
                <a:srgbClr val="0070C0"/>
              </a:solidFill>
              <a:latin typeface="+mn-lt"/>
            </a:endParaRPr>
          </a:p>
        </p:txBody>
      </p:sp>
      <p:sp>
        <p:nvSpPr>
          <p:cNvPr id="3" name="Espace réservé du contenu 2">
            <a:extLst>
              <a:ext uri="{FF2B5EF4-FFF2-40B4-BE49-F238E27FC236}">
                <a16:creationId xmlns:a16="http://schemas.microsoft.com/office/drawing/2014/main" id="{C3A935DC-D1E7-EB4F-8A7B-9356CFD56765}"/>
              </a:ext>
            </a:extLst>
          </p:cNvPr>
          <p:cNvSpPr>
            <a:spLocks noGrp="1"/>
          </p:cNvSpPr>
          <p:nvPr>
            <p:ph idx="1"/>
          </p:nvPr>
        </p:nvSpPr>
        <p:spPr/>
        <p:txBody>
          <a:bodyPr/>
          <a:lstStyle/>
          <a:p>
            <a:pPr marL="0" indent="0">
              <a:buNone/>
            </a:pPr>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ED5D7803-E370-D240-AD69-0F50C50952CC}"/>
              </a:ext>
            </a:extLst>
          </p:cNvPr>
          <p:cNvSpPr>
            <a:spLocks noGrp="1"/>
          </p:cNvSpPr>
          <p:nvPr>
            <p:ph type="sldNum" sz="quarter" idx="12"/>
          </p:nvPr>
        </p:nvSpPr>
        <p:spPr/>
        <p:txBody>
          <a:bodyPr/>
          <a:lstStyle/>
          <a:p>
            <a:fld id="{0C26709D-BAF3-634B-90FF-8C167AB29801}" type="slidenum">
              <a:rPr lang="fr-FR" smtClean="0"/>
              <a:t>29</a:t>
            </a:fld>
            <a:endParaRPr lang="fr-FR"/>
          </a:p>
        </p:txBody>
      </p:sp>
      <p:pic>
        <p:nvPicPr>
          <p:cNvPr id="5" name="Picture 4">
            <a:extLst>
              <a:ext uri="{FF2B5EF4-FFF2-40B4-BE49-F238E27FC236}">
                <a16:creationId xmlns:a16="http://schemas.microsoft.com/office/drawing/2014/main" id="{C704C44F-3A82-4549-8DEB-099D29C2F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003325" y="2343150"/>
            <a:ext cx="5179025" cy="3219450"/>
          </a:xfrm>
          <a:prstGeom prst="rect">
            <a:avLst/>
          </a:prstGeom>
          <a:noFill/>
        </p:spPr>
      </p:pic>
      <p:sp>
        <p:nvSpPr>
          <p:cNvPr id="6" name="Rectangle 5">
            <a:extLst>
              <a:ext uri="{FF2B5EF4-FFF2-40B4-BE49-F238E27FC236}">
                <a16:creationId xmlns:a16="http://schemas.microsoft.com/office/drawing/2014/main" id="{966BDB7F-AA55-5040-B685-7ACF089414C9}"/>
              </a:ext>
            </a:extLst>
          </p:cNvPr>
          <p:cNvSpPr/>
          <p:nvPr/>
        </p:nvSpPr>
        <p:spPr>
          <a:xfrm>
            <a:off x="1009650" y="2171700"/>
            <a:ext cx="4726975" cy="3071610"/>
          </a:xfrm>
          <a:prstGeom prst="rect">
            <a:avLst/>
          </a:prstGeom>
        </p:spPr>
        <p:txBody>
          <a:bodyPr wrap="square">
            <a:spAutoFit/>
          </a:bodyPr>
          <a:lstStyle/>
          <a:p>
            <a:pPr>
              <a:lnSpc>
                <a:spcPct val="80000"/>
              </a:lnSpc>
              <a:buClr>
                <a:schemeClr val="accent2"/>
              </a:buClr>
            </a:pPr>
            <a:endParaRPr lang="fr-FR" altLang="fr-FR" sz="2200" b="1" dirty="0">
              <a:solidFill>
                <a:schemeClr val="accent2"/>
              </a:solidFill>
            </a:endParaRPr>
          </a:p>
          <a:p>
            <a:pPr>
              <a:lnSpc>
                <a:spcPct val="80000"/>
              </a:lnSpc>
              <a:buClr>
                <a:schemeClr val="accent2"/>
              </a:buClr>
            </a:pPr>
            <a:endParaRPr lang="fr-FR" altLang="fr-FR" sz="2200" b="1" dirty="0">
              <a:latin typeface="Arial" panose="020B0604020202020204" pitchFamily="34" charset="0"/>
              <a:cs typeface="Arial" panose="020B0604020202020204" pitchFamily="34" charset="0"/>
            </a:endParaRPr>
          </a:p>
          <a:p>
            <a:pPr>
              <a:lnSpc>
                <a:spcPct val="80000"/>
              </a:lnSpc>
              <a:buClr>
                <a:schemeClr val="accent2"/>
              </a:buClr>
            </a:pPr>
            <a:r>
              <a:rPr lang="fr-FR" altLang="fr-FR" sz="2200" b="1" dirty="0">
                <a:latin typeface="Arial" panose="020B0604020202020204" pitchFamily="34" charset="0"/>
                <a:cs typeface="Arial" panose="020B0604020202020204" pitchFamily="34" charset="0"/>
              </a:rPr>
              <a:t>Les techniques Monroe </a:t>
            </a:r>
            <a:r>
              <a:rPr lang="fr-FR" altLang="fr-FR" sz="2200" dirty="0">
                <a:latin typeface="Arial" panose="020B0604020202020204" pitchFamily="34" charset="0"/>
                <a:cs typeface="Arial" panose="020B0604020202020204" pitchFamily="34" charset="0"/>
              </a:rPr>
              <a:t>font partie des neurosciences </a:t>
            </a:r>
          </a:p>
          <a:p>
            <a:pPr>
              <a:lnSpc>
                <a:spcPct val="80000"/>
              </a:lnSpc>
              <a:buClr>
                <a:schemeClr val="accent2"/>
              </a:buClr>
            </a:pPr>
            <a:r>
              <a:rPr lang="fr-FR" altLang="fr-FR" sz="2200" dirty="0">
                <a:latin typeface="Arial" panose="020B0604020202020204" pitchFamily="34" charset="0"/>
                <a:cs typeface="Arial" panose="020B0604020202020204" pitchFamily="34" charset="0"/>
              </a:rPr>
              <a:t>Une technique sonore qui synchronise les deux hémisphères cérébraux.</a:t>
            </a:r>
          </a:p>
          <a:p>
            <a:pPr>
              <a:lnSpc>
                <a:spcPct val="80000"/>
              </a:lnSpc>
              <a:buClr>
                <a:schemeClr val="accent2"/>
              </a:buClr>
            </a:pPr>
            <a:r>
              <a:rPr lang="fr-FR" altLang="fr-FR" sz="2200" dirty="0">
                <a:latin typeface="Arial" panose="020B0604020202020204" pitchFamily="34" charset="0"/>
                <a:cs typeface="Arial" panose="020B0604020202020204" pitchFamily="34" charset="0"/>
              </a:rPr>
              <a:t>Douce, très progressive elle permet une stabilisation de ces Etats, facilitant ainsi leur intégration dans la vie quotidienne. </a:t>
            </a:r>
          </a:p>
        </p:txBody>
      </p:sp>
    </p:spTree>
    <p:extLst>
      <p:ext uri="{BB962C8B-B14F-4D97-AF65-F5344CB8AC3E}">
        <p14:creationId xmlns:p14="http://schemas.microsoft.com/office/powerpoint/2010/main" val="1450889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9235C-9217-4847-8925-7B6317A13B33}"/>
              </a:ext>
            </a:extLst>
          </p:cNvPr>
          <p:cNvSpPr>
            <a:spLocks noGrp="1"/>
          </p:cNvSpPr>
          <p:nvPr>
            <p:ph type="title"/>
          </p:nvPr>
        </p:nvSpPr>
        <p:spPr>
          <a:xfrm>
            <a:off x="838200" y="365126"/>
            <a:ext cx="10515600" cy="952046"/>
          </a:xfrm>
        </p:spPr>
        <p:txBody>
          <a:bodyPr>
            <a:normAutofit/>
          </a:bodyPr>
          <a:lstStyle/>
          <a:p>
            <a:r>
              <a:rPr lang="fr-FR" dirty="0">
                <a:solidFill>
                  <a:srgbClr val="7030A0"/>
                </a:solidFill>
                <a:latin typeface="+mn-lt"/>
                <a:cs typeface="Arial" panose="020B0604020202020204" pitchFamily="34" charset="0"/>
              </a:rPr>
              <a:t>Qu’est ce que c’est?</a:t>
            </a:r>
          </a:p>
        </p:txBody>
      </p:sp>
      <p:sp>
        <p:nvSpPr>
          <p:cNvPr id="3" name="Espace réservé du contenu 2">
            <a:extLst>
              <a:ext uri="{FF2B5EF4-FFF2-40B4-BE49-F238E27FC236}">
                <a16:creationId xmlns:a16="http://schemas.microsoft.com/office/drawing/2014/main" id="{286A3039-7906-A342-B192-6E6684C9572F}"/>
              </a:ext>
            </a:extLst>
          </p:cNvPr>
          <p:cNvSpPr>
            <a:spLocks noGrp="1"/>
          </p:cNvSpPr>
          <p:nvPr>
            <p:ph idx="1"/>
          </p:nvPr>
        </p:nvSpPr>
        <p:spPr>
          <a:xfrm>
            <a:off x="1339702" y="1545771"/>
            <a:ext cx="10356112" cy="3080659"/>
          </a:xfrm>
        </p:spPr>
        <p:txBody>
          <a:bodyPr>
            <a:normAutofit/>
          </a:bodyPr>
          <a:lstStyle/>
          <a:p>
            <a:r>
              <a:rPr lang="fr-FR" dirty="0">
                <a:cs typeface="Arial" panose="020B0604020202020204" pitchFamily="34" charset="0"/>
              </a:rPr>
              <a:t>La vie n’est que pour faire l’expérience de la joie, de la félicité et de la suprême conscience  </a:t>
            </a:r>
          </a:p>
          <a:p>
            <a:r>
              <a:rPr lang="fr-FR" dirty="0">
                <a:cs typeface="Arial" panose="020B0604020202020204" pitchFamily="34" charset="0"/>
              </a:rPr>
              <a:t>Tout le reste n’est qu’illusion.                                                                              </a:t>
            </a:r>
          </a:p>
          <a:p>
            <a:r>
              <a:rPr lang="fr-FR" dirty="0">
                <a:cs typeface="Arial" panose="020B0604020202020204" pitchFamily="34" charset="0"/>
              </a:rPr>
              <a:t>Mon âme vient faire l’expérience de sa vraie nature, à travers une expérience humaine, une expérience de la vie dans une matrice de jeu sur la planète Terre</a:t>
            </a:r>
          </a:p>
        </p:txBody>
      </p:sp>
      <p:sp>
        <p:nvSpPr>
          <p:cNvPr id="5" name="Rectangle 4">
            <a:extLst>
              <a:ext uri="{FF2B5EF4-FFF2-40B4-BE49-F238E27FC236}">
                <a16:creationId xmlns:a16="http://schemas.microsoft.com/office/drawing/2014/main" id="{E1C82D26-C3B8-FE47-856E-D5C5CF742A1D}"/>
              </a:ext>
            </a:extLst>
          </p:cNvPr>
          <p:cNvSpPr/>
          <p:nvPr/>
        </p:nvSpPr>
        <p:spPr>
          <a:xfrm rot="10800000" flipV="1">
            <a:off x="838198" y="4366269"/>
            <a:ext cx="10591801" cy="1815882"/>
          </a:xfrm>
          <a:prstGeom prst="rect">
            <a:avLst/>
          </a:prstGeom>
        </p:spPr>
        <p:txBody>
          <a:bodyPr wrap="square">
            <a:spAutoFit/>
          </a:bodyPr>
          <a:lstStyle/>
          <a:p>
            <a:pPr algn="ctr"/>
            <a:endParaRPr lang="fr-FR" sz="2800" i="1" dirty="0">
              <a:solidFill>
                <a:srgbClr val="7030A0"/>
              </a:solidFill>
              <a:cs typeface="Arial" panose="020B0604020202020204" pitchFamily="34" charset="0"/>
            </a:endParaRPr>
          </a:p>
          <a:p>
            <a:pPr algn="ctr"/>
            <a:r>
              <a:rPr lang="fr-FR" sz="2800" i="1" dirty="0">
                <a:solidFill>
                  <a:srgbClr val="7030A0"/>
                </a:solidFill>
                <a:cs typeface="Arial" panose="020B0604020202020204" pitchFamily="34" charset="0"/>
              </a:rPr>
              <a:t>« Notre réalité humaine n’est qu’une immense salle de jeu pour notre âme, elle est  passionnée par cette expérience et elle s’amuse  » </a:t>
            </a:r>
          </a:p>
          <a:p>
            <a:pPr lvl="1" algn="ctr"/>
            <a:r>
              <a:rPr lang="fr-FR" sz="2800" i="1" dirty="0" err="1">
                <a:solidFill>
                  <a:srgbClr val="7030A0"/>
                </a:solidFill>
                <a:cs typeface="Arial" panose="020B0604020202020204" pitchFamily="34" charset="0"/>
              </a:rPr>
              <a:t>Act</a:t>
            </a:r>
            <a:r>
              <a:rPr lang="fr-FR" sz="2800" i="1" dirty="0">
                <a:solidFill>
                  <a:srgbClr val="7030A0"/>
                </a:solidFill>
                <a:cs typeface="Arial" panose="020B0604020202020204" pitchFamily="34" charset="0"/>
              </a:rPr>
              <a:t> of </a:t>
            </a:r>
            <a:r>
              <a:rPr lang="fr-FR" sz="2800" i="1" dirty="0" err="1">
                <a:solidFill>
                  <a:srgbClr val="7030A0"/>
                </a:solidFill>
                <a:cs typeface="Arial" panose="020B0604020202020204" pitchFamily="34" charset="0"/>
              </a:rPr>
              <a:t>conscienness</a:t>
            </a:r>
            <a:endParaRPr lang="fr-FR" sz="2800" i="1" dirty="0">
              <a:solidFill>
                <a:srgbClr val="7030A0"/>
              </a:solidFill>
              <a:cs typeface="Arial" panose="020B0604020202020204" pitchFamily="34" charset="0"/>
            </a:endParaRPr>
          </a:p>
        </p:txBody>
      </p:sp>
    </p:spTree>
    <p:extLst>
      <p:ext uri="{BB962C8B-B14F-4D97-AF65-F5344CB8AC3E}">
        <p14:creationId xmlns:p14="http://schemas.microsoft.com/office/powerpoint/2010/main" val="395911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FC7031-5296-8642-92F2-595F34D5EA68}"/>
              </a:ext>
            </a:extLst>
          </p:cNvPr>
          <p:cNvSpPr>
            <a:spLocks noGrp="1"/>
          </p:cNvSpPr>
          <p:nvPr>
            <p:ph type="title"/>
          </p:nvPr>
        </p:nvSpPr>
        <p:spPr>
          <a:xfrm>
            <a:off x="0" y="0"/>
            <a:ext cx="11353800" cy="788894"/>
          </a:xfrm>
        </p:spPr>
        <p:txBody>
          <a:bodyPr>
            <a:normAutofit/>
          </a:bodyPr>
          <a:lstStyle/>
          <a:p>
            <a:r>
              <a:rPr lang="fr-FR" dirty="0">
                <a:latin typeface="Arial" panose="020B0604020202020204" pitchFamily="34" charset="0"/>
                <a:cs typeface="Arial" panose="020B0604020202020204" pitchFamily="34" charset="0"/>
              </a:rPr>
              <a:t>      </a:t>
            </a:r>
            <a:r>
              <a:rPr lang="fr-FR" sz="3600" dirty="0">
                <a:solidFill>
                  <a:srgbClr val="0070C0"/>
                </a:solidFill>
                <a:latin typeface="+mn-lt"/>
                <a:cs typeface="Arial" panose="020B0604020202020204" pitchFamily="34" charset="0"/>
              </a:rPr>
              <a:t>F -</a:t>
            </a:r>
            <a:r>
              <a:rPr lang="fr-FR" dirty="0">
                <a:latin typeface="+mn-lt"/>
                <a:cs typeface="Arial" panose="020B0604020202020204" pitchFamily="34" charset="0"/>
              </a:rPr>
              <a:t> </a:t>
            </a:r>
            <a:r>
              <a:rPr lang="fr-FR" sz="3600" dirty="0">
                <a:solidFill>
                  <a:srgbClr val="0070C0"/>
                </a:solidFill>
                <a:latin typeface="+mn-lt"/>
                <a:cs typeface="Arial" panose="020B0604020202020204" pitchFamily="34" charset="0"/>
              </a:rPr>
              <a:t>Je ne suis pas qu’un corps Physique 1</a:t>
            </a:r>
            <a:r>
              <a:rPr lang="fr-FR" dirty="0">
                <a:solidFill>
                  <a:srgbClr val="0070C0"/>
                </a:solidFill>
                <a:latin typeface="+mn-lt"/>
                <a:cs typeface="Arial" panose="020B0604020202020204" pitchFamily="34" charset="0"/>
              </a:rPr>
              <a:t> </a:t>
            </a:r>
          </a:p>
        </p:txBody>
      </p:sp>
      <p:sp>
        <p:nvSpPr>
          <p:cNvPr id="4" name="Espace réservé du numéro de diapositive 3">
            <a:extLst>
              <a:ext uri="{FF2B5EF4-FFF2-40B4-BE49-F238E27FC236}">
                <a16:creationId xmlns:a16="http://schemas.microsoft.com/office/drawing/2014/main" id="{1DDF6713-F34E-354C-B746-7D4F4ECA4C8B}"/>
              </a:ext>
            </a:extLst>
          </p:cNvPr>
          <p:cNvSpPr>
            <a:spLocks noGrp="1"/>
          </p:cNvSpPr>
          <p:nvPr>
            <p:ph type="sldNum" sz="quarter" idx="12"/>
          </p:nvPr>
        </p:nvSpPr>
        <p:spPr/>
        <p:txBody>
          <a:bodyPr/>
          <a:lstStyle/>
          <a:p>
            <a:fld id="{0C26709D-BAF3-634B-90FF-8C167AB29801}" type="slidenum">
              <a:rPr lang="fr-FR" smtClean="0"/>
              <a:t>30</a:t>
            </a:fld>
            <a:endParaRPr lang="fr-FR"/>
          </a:p>
        </p:txBody>
      </p:sp>
      <p:pic>
        <p:nvPicPr>
          <p:cNvPr id="6" name="Picture 6" descr="Big">
            <a:extLst>
              <a:ext uri="{FF2B5EF4-FFF2-40B4-BE49-F238E27FC236}">
                <a16:creationId xmlns:a16="http://schemas.microsoft.com/office/drawing/2014/main" id="{E745C0EA-B8A1-3F41-84F5-FDA6FC404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79" y="989013"/>
            <a:ext cx="4572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9A804BBF-66A6-AA4C-A419-8177859740B8}"/>
              </a:ext>
            </a:extLst>
          </p:cNvPr>
          <p:cNvSpPr txBox="1"/>
          <p:nvPr/>
        </p:nvSpPr>
        <p:spPr>
          <a:xfrm>
            <a:off x="3729317" y="4598197"/>
            <a:ext cx="1165512" cy="369332"/>
          </a:xfrm>
          <a:prstGeom prst="rect">
            <a:avLst/>
          </a:prstGeom>
          <a:noFill/>
        </p:spPr>
        <p:txBody>
          <a:bodyPr wrap="none" rtlCol="0">
            <a:spAutoFit/>
          </a:bodyPr>
          <a:lstStyle/>
          <a:p>
            <a:r>
              <a:rPr lang="fr-FR" b="1" dirty="0"/>
              <a:t>Ethérique</a:t>
            </a:r>
            <a:r>
              <a:rPr lang="fr-FR" dirty="0">
                <a:solidFill>
                  <a:srgbClr val="C00000"/>
                </a:solidFill>
              </a:rPr>
              <a:t> </a:t>
            </a:r>
          </a:p>
        </p:txBody>
      </p:sp>
      <p:sp>
        <p:nvSpPr>
          <p:cNvPr id="7" name="ZoneTexte 6">
            <a:extLst>
              <a:ext uri="{FF2B5EF4-FFF2-40B4-BE49-F238E27FC236}">
                <a16:creationId xmlns:a16="http://schemas.microsoft.com/office/drawing/2014/main" id="{22DD3617-8730-6E41-B341-61D911BCE3FE}"/>
              </a:ext>
            </a:extLst>
          </p:cNvPr>
          <p:cNvSpPr txBox="1"/>
          <p:nvPr/>
        </p:nvSpPr>
        <p:spPr>
          <a:xfrm flipH="1">
            <a:off x="4213410" y="3670578"/>
            <a:ext cx="1515669" cy="646331"/>
          </a:xfrm>
          <a:prstGeom prst="rect">
            <a:avLst/>
          </a:prstGeom>
          <a:noFill/>
        </p:spPr>
        <p:txBody>
          <a:bodyPr wrap="square" rtlCol="0">
            <a:spAutoFit/>
          </a:bodyPr>
          <a:lstStyle/>
          <a:p>
            <a:r>
              <a:rPr lang="fr-FR" b="1" dirty="0"/>
              <a:t>Emotionnel </a:t>
            </a:r>
          </a:p>
          <a:p>
            <a:r>
              <a:rPr lang="fr-FR" b="1" dirty="0"/>
              <a:t>Astral</a:t>
            </a:r>
          </a:p>
        </p:txBody>
      </p:sp>
      <p:sp>
        <p:nvSpPr>
          <p:cNvPr id="8" name="ZoneTexte 7">
            <a:extLst>
              <a:ext uri="{FF2B5EF4-FFF2-40B4-BE49-F238E27FC236}">
                <a16:creationId xmlns:a16="http://schemas.microsoft.com/office/drawing/2014/main" id="{1B9CA510-B408-BA40-A5C2-B223304F9667}"/>
              </a:ext>
            </a:extLst>
          </p:cNvPr>
          <p:cNvSpPr txBox="1"/>
          <p:nvPr/>
        </p:nvSpPr>
        <p:spPr>
          <a:xfrm>
            <a:off x="4385388" y="2844251"/>
            <a:ext cx="1063690" cy="646331"/>
          </a:xfrm>
          <a:prstGeom prst="rect">
            <a:avLst/>
          </a:prstGeom>
          <a:noFill/>
        </p:spPr>
        <p:txBody>
          <a:bodyPr wrap="square" rtlCol="0">
            <a:spAutoFit/>
          </a:bodyPr>
          <a:lstStyle/>
          <a:p>
            <a:r>
              <a:rPr lang="fr-FR" b="1" dirty="0"/>
              <a:t>Mental</a:t>
            </a:r>
          </a:p>
          <a:p>
            <a:r>
              <a:rPr lang="fr-FR" b="1" dirty="0"/>
              <a:t>Causal</a:t>
            </a:r>
          </a:p>
        </p:txBody>
      </p:sp>
      <p:sp>
        <p:nvSpPr>
          <p:cNvPr id="9" name="ZoneTexte 8">
            <a:extLst>
              <a:ext uri="{FF2B5EF4-FFF2-40B4-BE49-F238E27FC236}">
                <a16:creationId xmlns:a16="http://schemas.microsoft.com/office/drawing/2014/main" id="{2C2B5694-A19C-4947-95B1-E2370D37166C}"/>
              </a:ext>
            </a:extLst>
          </p:cNvPr>
          <p:cNvSpPr txBox="1"/>
          <p:nvPr/>
        </p:nvSpPr>
        <p:spPr>
          <a:xfrm>
            <a:off x="4385388" y="2313992"/>
            <a:ext cx="1402948" cy="369332"/>
          </a:xfrm>
          <a:prstGeom prst="rect">
            <a:avLst/>
          </a:prstGeom>
          <a:noFill/>
        </p:spPr>
        <p:txBody>
          <a:bodyPr wrap="none" rtlCol="0">
            <a:spAutoFit/>
          </a:bodyPr>
          <a:lstStyle/>
          <a:p>
            <a:r>
              <a:rPr lang="fr-FR" b="1" dirty="0"/>
              <a:t>Bouddhique </a:t>
            </a:r>
          </a:p>
        </p:txBody>
      </p:sp>
      <p:sp>
        <p:nvSpPr>
          <p:cNvPr id="10" name="ZoneTexte 9">
            <a:extLst>
              <a:ext uri="{FF2B5EF4-FFF2-40B4-BE49-F238E27FC236}">
                <a16:creationId xmlns:a16="http://schemas.microsoft.com/office/drawing/2014/main" id="{B963FE90-AAAF-324C-AF5E-7925867ED0BD}"/>
              </a:ext>
            </a:extLst>
          </p:cNvPr>
          <p:cNvSpPr txBox="1"/>
          <p:nvPr/>
        </p:nvSpPr>
        <p:spPr>
          <a:xfrm>
            <a:off x="4385388" y="1604865"/>
            <a:ext cx="1055995" cy="369332"/>
          </a:xfrm>
          <a:prstGeom prst="rect">
            <a:avLst/>
          </a:prstGeom>
          <a:noFill/>
        </p:spPr>
        <p:txBody>
          <a:bodyPr wrap="none" rtlCol="0">
            <a:spAutoFit/>
          </a:bodyPr>
          <a:lstStyle/>
          <a:p>
            <a:r>
              <a:rPr lang="fr-FR" b="1" dirty="0" err="1"/>
              <a:t>Atmique</a:t>
            </a:r>
            <a:r>
              <a:rPr lang="fr-FR" dirty="0"/>
              <a:t> </a:t>
            </a:r>
          </a:p>
        </p:txBody>
      </p:sp>
      <p:pic>
        <p:nvPicPr>
          <p:cNvPr id="11" name="Picture 4" descr="nadis pingala nadi ida sushumna">
            <a:extLst>
              <a:ext uri="{FF2B5EF4-FFF2-40B4-BE49-F238E27FC236}">
                <a16:creationId xmlns:a16="http://schemas.microsoft.com/office/drawing/2014/main" id="{BAB33AB8-BB1F-BA45-AA89-647B62245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556" y="788894"/>
            <a:ext cx="5831369" cy="583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913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98D8679-B377-1C42-8EAF-5639F89ED1AB}"/>
              </a:ext>
            </a:extLst>
          </p:cNvPr>
          <p:cNvSpPr>
            <a:spLocks noGrp="1"/>
          </p:cNvSpPr>
          <p:nvPr>
            <p:ph idx="1"/>
          </p:nvPr>
        </p:nvSpPr>
        <p:spPr>
          <a:xfrm>
            <a:off x="7476564" y="1825625"/>
            <a:ext cx="3877235" cy="4351338"/>
          </a:xfrm>
        </p:spPr>
        <p:txBody>
          <a:bodyPr/>
          <a:lstStyle/>
          <a:p>
            <a:endParaRPr lang="fr-FR" dirty="0"/>
          </a:p>
        </p:txBody>
      </p:sp>
      <p:sp>
        <p:nvSpPr>
          <p:cNvPr id="4" name="Espace réservé du numéro de diapositive 3">
            <a:extLst>
              <a:ext uri="{FF2B5EF4-FFF2-40B4-BE49-F238E27FC236}">
                <a16:creationId xmlns:a16="http://schemas.microsoft.com/office/drawing/2014/main" id="{173B84FD-8DA7-5145-8C87-6789A8C4DC89}"/>
              </a:ext>
            </a:extLst>
          </p:cNvPr>
          <p:cNvSpPr>
            <a:spLocks noGrp="1"/>
          </p:cNvSpPr>
          <p:nvPr>
            <p:ph type="sldNum" sz="quarter" idx="12"/>
          </p:nvPr>
        </p:nvSpPr>
        <p:spPr/>
        <p:txBody>
          <a:bodyPr/>
          <a:lstStyle/>
          <a:p>
            <a:fld id="{0C26709D-BAF3-634B-90FF-8C167AB29801}" type="slidenum">
              <a:rPr lang="fr-FR" smtClean="0"/>
              <a:t>31</a:t>
            </a:fld>
            <a:endParaRPr lang="fr-FR"/>
          </a:p>
        </p:txBody>
      </p:sp>
      <p:pic>
        <p:nvPicPr>
          <p:cNvPr id="6" name="Image 5">
            <a:extLst>
              <a:ext uri="{FF2B5EF4-FFF2-40B4-BE49-F238E27FC236}">
                <a16:creationId xmlns:a16="http://schemas.microsoft.com/office/drawing/2014/main" id="{D8EFB832-E224-F642-BEAF-B6A31EEE8225}"/>
              </a:ext>
            </a:extLst>
          </p:cNvPr>
          <p:cNvPicPr>
            <a:picLocks noChangeAspect="1"/>
          </p:cNvPicPr>
          <p:nvPr/>
        </p:nvPicPr>
        <p:blipFill>
          <a:blip r:embed="rId2"/>
          <a:stretch>
            <a:fillRect/>
          </a:stretch>
        </p:blipFill>
        <p:spPr>
          <a:xfrm>
            <a:off x="6460435" y="1"/>
            <a:ext cx="5731565" cy="6858000"/>
          </a:xfrm>
          <a:prstGeom prst="rect">
            <a:avLst/>
          </a:prstGeom>
        </p:spPr>
      </p:pic>
      <p:pic>
        <p:nvPicPr>
          <p:cNvPr id="9" name="Picture 5">
            <a:extLst>
              <a:ext uri="{FF2B5EF4-FFF2-40B4-BE49-F238E27FC236}">
                <a16:creationId xmlns:a16="http://schemas.microsoft.com/office/drawing/2014/main" id="{72B21FA7-BF6C-E448-BD65-2CA6B12B2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942" y="693462"/>
            <a:ext cx="4372665" cy="566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943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56163-41A5-C347-AFE6-C7289E81E1AA}"/>
              </a:ext>
            </a:extLst>
          </p:cNvPr>
          <p:cNvSpPr>
            <a:spLocks noGrp="1"/>
          </p:cNvSpPr>
          <p:nvPr>
            <p:ph type="title"/>
          </p:nvPr>
        </p:nvSpPr>
        <p:spPr>
          <a:xfrm>
            <a:off x="838200" y="365126"/>
            <a:ext cx="10515600" cy="946840"/>
          </a:xfrm>
        </p:spPr>
        <p:txBody>
          <a:bodyPr>
            <a:normAutofit fontScale="90000"/>
          </a:bodyPr>
          <a:lstStyle/>
          <a:p>
            <a:r>
              <a:rPr lang="fr-FR" sz="4000" dirty="0">
                <a:solidFill>
                  <a:srgbClr val="0070C0"/>
                </a:solidFill>
                <a:latin typeface="+mn-lt"/>
                <a:cs typeface="Arial" panose="020B0604020202020204" pitchFamily="34" charset="0"/>
              </a:rPr>
              <a:t>G - Je ne suis pas qu’un corps Physique 2</a:t>
            </a:r>
            <a:br>
              <a:rPr lang="fr-FR" sz="4000" dirty="0">
                <a:solidFill>
                  <a:srgbClr val="0070C0"/>
                </a:solidFill>
                <a:latin typeface="+mn-lt"/>
                <a:cs typeface="Arial" panose="020B0604020202020204" pitchFamily="34" charset="0"/>
              </a:rPr>
            </a:br>
            <a:r>
              <a:rPr lang="fr-FR" sz="4000" dirty="0">
                <a:solidFill>
                  <a:srgbClr val="0070C0"/>
                </a:solidFill>
                <a:latin typeface="+mn-lt"/>
                <a:cs typeface="Arial" panose="020B0604020202020204" pitchFamily="34" charset="0"/>
              </a:rPr>
              <a:t>les méridiens, les </a:t>
            </a:r>
            <a:r>
              <a:rPr lang="fr-FR" sz="4000" dirty="0" err="1">
                <a:solidFill>
                  <a:srgbClr val="0070C0"/>
                </a:solidFill>
                <a:latin typeface="+mn-lt"/>
                <a:cs typeface="Arial" panose="020B0604020202020204" pitchFamily="34" charset="0"/>
              </a:rPr>
              <a:t>nadis</a:t>
            </a:r>
            <a:endParaRPr lang="fr-FR" sz="4000" dirty="0">
              <a:solidFill>
                <a:srgbClr val="0070C0"/>
              </a:solidFill>
              <a:latin typeface="+mn-lt"/>
            </a:endParaRPr>
          </a:p>
        </p:txBody>
      </p:sp>
      <p:sp>
        <p:nvSpPr>
          <p:cNvPr id="4" name="Espace réservé du numéro de diapositive 3">
            <a:extLst>
              <a:ext uri="{FF2B5EF4-FFF2-40B4-BE49-F238E27FC236}">
                <a16:creationId xmlns:a16="http://schemas.microsoft.com/office/drawing/2014/main" id="{FCF31ADD-B386-704C-8F01-DB12D33C6DC2}"/>
              </a:ext>
            </a:extLst>
          </p:cNvPr>
          <p:cNvSpPr>
            <a:spLocks noGrp="1"/>
          </p:cNvSpPr>
          <p:nvPr>
            <p:ph type="sldNum" sz="quarter" idx="12"/>
          </p:nvPr>
        </p:nvSpPr>
        <p:spPr/>
        <p:txBody>
          <a:bodyPr/>
          <a:lstStyle/>
          <a:p>
            <a:fld id="{0C26709D-BAF3-634B-90FF-8C167AB29801}" type="slidenum">
              <a:rPr lang="fr-FR" smtClean="0"/>
              <a:t>32</a:t>
            </a:fld>
            <a:endParaRPr lang="fr-FR"/>
          </a:p>
        </p:txBody>
      </p:sp>
      <p:sp>
        <p:nvSpPr>
          <p:cNvPr id="5" name="Rectangle 1">
            <a:extLst>
              <a:ext uri="{FF2B5EF4-FFF2-40B4-BE49-F238E27FC236}">
                <a16:creationId xmlns:a16="http://schemas.microsoft.com/office/drawing/2014/main" id="{CE403850-DD72-F14E-8A55-648622BAFE2D}"/>
              </a:ext>
            </a:extLst>
          </p:cNvPr>
          <p:cNvSpPr>
            <a:spLocks noChangeArrowheads="1"/>
          </p:cNvSpPr>
          <p:nvPr/>
        </p:nvSpPr>
        <p:spPr bwMode="auto">
          <a:xfrm>
            <a:off x="323850" y="1603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14264" rIns="126960" bIns="11426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a:ln>
                  <a:noFill/>
                </a:ln>
                <a:solidFill>
                  <a:srgbClr val="566BB3"/>
                </a:solidFill>
                <a:effectLst/>
                <a:latin typeface="firasans"/>
              </a:rPr>
              <a:t>Méridiens, acupuncture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chemeClr val="tx1"/>
                </a:solidFill>
                <a:effectLst/>
              </a:rPr>
              <a:t>  </a:t>
            </a:r>
            <a:endParaRPr kumimoji="0" lang="fr-FR" altLang="fr-FR" sz="32000" b="0" i="0" u="none" strike="noStrike" cap="none" normalizeH="0" baseline="0">
              <a:ln>
                <a:noFill/>
              </a:ln>
              <a:solidFill>
                <a:schemeClr val="tx1"/>
              </a:solidFill>
              <a:effectLst/>
              <a:latin typeface="Arial" panose="020B0604020202020204" pitchFamily="34" charset="0"/>
            </a:endParaRPr>
          </a:p>
        </p:txBody>
      </p:sp>
      <p:pic>
        <p:nvPicPr>
          <p:cNvPr id="5122" name="Picture 2" descr="Méridiens, acupuncture">
            <a:extLst>
              <a:ext uri="{FF2B5EF4-FFF2-40B4-BE49-F238E27FC236}">
                <a16:creationId xmlns:a16="http://schemas.microsoft.com/office/drawing/2014/main" id="{6C44BBFC-8EF3-914F-83E9-44A5F5461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41475"/>
            <a:ext cx="6350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402px-Nadis">
            <a:extLst>
              <a:ext uri="{FF2B5EF4-FFF2-40B4-BE49-F238E27FC236}">
                <a16:creationId xmlns:a16="http://schemas.microsoft.com/office/drawing/2014/main" id="{E5BF610A-10E0-8F4E-8E84-9209218A6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331" y="1131888"/>
            <a:ext cx="3792537"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160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65F425-1D6C-4045-8E34-2377395E9515}"/>
              </a:ext>
            </a:extLst>
          </p:cNvPr>
          <p:cNvSpPr>
            <a:spLocks noGrp="1"/>
          </p:cNvSpPr>
          <p:nvPr>
            <p:ph type="title"/>
          </p:nvPr>
        </p:nvSpPr>
        <p:spPr>
          <a:xfrm>
            <a:off x="838200" y="1"/>
            <a:ext cx="10515600" cy="1262742"/>
          </a:xfrm>
        </p:spPr>
        <p:txBody>
          <a:bodyPr>
            <a:normAutofit/>
          </a:bodyPr>
          <a:lstStyle/>
          <a:p>
            <a:r>
              <a:rPr lang="fr-FR" sz="3600" dirty="0">
                <a:solidFill>
                  <a:srgbClr val="0070C0"/>
                </a:solidFill>
                <a:latin typeface="+mn-lt"/>
              </a:rPr>
              <a:t>H - Les états d’expansion de conscience </a:t>
            </a:r>
          </a:p>
        </p:txBody>
      </p:sp>
      <p:sp>
        <p:nvSpPr>
          <p:cNvPr id="3" name="Espace réservé du contenu 2">
            <a:extLst>
              <a:ext uri="{FF2B5EF4-FFF2-40B4-BE49-F238E27FC236}">
                <a16:creationId xmlns:a16="http://schemas.microsoft.com/office/drawing/2014/main" id="{E9FE9570-01CC-0A44-BFF8-69AAFC4DF3D7}"/>
              </a:ext>
            </a:extLst>
          </p:cNvPr>
          <p:cNvSpPr>
            <a:spLocks noGrp="1"/>
          </p:cNvSpPr>
          <p:nvPr>
            <p:ph idx="1"/>
          </p:nvPr>
        </p:nvSpPr>
        <p:spPr>
          <a:xfrm>
            <a:off x="1132114" y="1494971"/>
            <a:ext cx="10221686" cy="4681992"/>
          </a:xfrm>
        </p:spPr>
        <p:txBody>
          <a:bodyPr/>
          <a:lstStyle/>
          <a:p>
            <a:r>
              <a:rPr lang="fr-FR" dirty="0"/>
              <a:t>La conscience s’</a:t>
            </a:r>
            <a:r>
              <a:rPr lang="fr-FR" dirty="0" err="1"/>
              <a:t>expanse</a:t>
            </a:r>
            <a:r>
              <a:rPr lang="fr-FR" dirty="0"/>
              <a:t> dans les différents corps </a:t>
            </a:r>
          </a:p>
          <a:p>
            <a:pPr lvl="1">
              <a:buFont typeface="Wingdings" pitchFamily="2" charset="2"/>
              <a:buChar char="§"/>
            </a:pPr>
            <a:r>
              <a:rPr lang="fr-FR" dirty="0"/>
              <a:t>Ethérique </a:t>
            </a:r>
          </a:p>
          <a:p>
            <a:pPr lvl="1">
              <a:buFont typeface="Wingdings" pitchFamily="2" charset="2"/>
              <a:buChar char="§"/>
            </a:pPr>
            <a:r>
              <a:rPr lang="fr-FR" dirty="0"/>
              <a:t>Emotionnel astral</a:t>
            </a:r>
          </a:p>
          <a:p>
            <a:pPr lvl="1">
              <a:buFont typeface="Wingdings" pitchFamily="2" charset="2"/>
              <a:buChar char="§"/>
            </a:pPr>
            <a:r>
              <a:rPr lang="fr-FR" dirty="0"/>
              <a:t>Mental causal </a:t>
            </a:r>
          </a:p>
          <a:p>
            <a:pPr lvl="1">
              <a:buFont typeface="Wingdings" pitchFamily="2" charset="2"/>
              <a:buChar char="§"/>
            </a:pPr>
            <a:r>
              <a:rPr lang="fr-FR" dirty="0"/>
              <a:t>Bouddhique</a:t>
            </a:r>
          </a:p>
          <a:p>
            <a:pPr lvl="1">
              <a:buFont typeface="Wingdings" pitchFamily="2" charset="2"/>
              <a:buChar char="§"/>
            </a:pPr>
            <a:r>
              <a:rPr lang="fr-FR" dirty="0" err="1"/>
              <a:t>Atmique</a:t>
            </a:r>
            <a:r>
              <a:rPr lang="fr-FR" dirty="0"/>
              <a:t> …</a:t>
            </a:r>
          </a:p>
          <a:p>
            <a:pPr lvl="1"/>
            <a:endParaRPr lang="fr-FR" dirty="0"/>
          </a:p>
          <a:p>
            <a:r>
              <a:rPr lang="fr-FR" dirty="0"/>
              <a:t>Elle voit, entend, sait, ressent…  </a:t>
            </a:r>
          </a:p>
          <a:p>
            <a:endParaRPr lang="fr-FR" dirty="0"/>
          </a:p>
        </p:txBody>
      </p:sp>
      <p:sp>
        <p:nvSpPr>
          <p:cNvPr id="4" name="Espace réservé du numéro de diapositive 3">
            <a:extLst>
              <a:ext uri="{FF2B5EF4-FFF2-40B4-BE49-F238E27FC236}">
                <a16:creationId xmlns:a16="http://schemas.microsoft.com/office/drawing/2014/main" id="{99DE18B1-F960-E843-BE23-3C40B180CCF4}"/>
              </a:ext>
            </a:extLst>
          </p:cNvPr>
          <p:cNvSpPr>
            <a:spLocks noGrp="1"/>
          </p:cNvSpPr>
          <p:nvPr>
            <p:ph type="sldNum" sz="quarter" idx="12"/>
          </p:nvPr>
        </p:nvSpPr>
        <p:spPr/>
        <p:txBody>
          <a:bodyPr/>
          <a:lstStyle/>
          <a:p>
            <a:fld id="{0C26709D-BAF3-634B-90FF-8C167AB29801}" type="slidenum">
              <a:rPr lang="fr-FR" smtClean="0"/>
              <a:t>33</a:t>
            </a:fld>
            <a:endParaRPr lang="fr-FR"/>
          </a:p>
        </p:txBody>
      </p:sp>
    </p:spTree>
    <p:extLst>
      <p:ext uri="{BB962C8B-B14F-4D97-AF65-F5344CB8AC3E}">
        <p14:creationId xmlns:p14="http://schemas.microsoft.com/office/powerpoint/2010/main" val="264809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C73C845-8495-0B4A-A414-E1C5BE564A26}"/>
              </a:ext>
            </a:extLst>
          </p:cNvPr>
          <p:cNvSpPr>
            <a:spLocks noGrp="1"/>
          </p:cNvSpPr>
          <p:nvPr>
            <p:ph type="sldNum" sz="quarter" idx="12"/>
          </p:nvPr>
        </p:nvSpPr>
        <p:spPr/>
        <p:txBody>
          <a:bodyPr/>
          <a:lstStyle/>
          <a:p>
            <a:fld id="{0C26709D-BAF3-634B-90FF-8C167AB29801}" type="slidenum">
              <a:rPr lang="fr-FR" smtClean="0"/>
              <a:t>34</a:t>
            </a:fld>
            <a:endParaRPr lang="fr-FR"/>
          </a:p>
        </p:txBody>
      </p:sp>
      <p:pic>
        <p:nvPicPr>
          <p:cNvPr id="5" name="Picture 6" descr="Big">
            <a:extLst>
              <a:ext uri="{FF2B5EF4-FFF2-40B4-BE49-F238E27FC236}">
                <a16:creationId xmlns:a16="http://schemas.microsoft.com/office/drawing/2014/main" id="{CBBEF63B-222C-2546-8756-6728AFD64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91" y="426812"/>
            <a:ext cx="4813415" cy="603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2A99692-59B9-AE4B-BA49-27FFB4CE004D}"/>
              </a:ext>
            </a:extLst>
          </p:cNvPr>
          <p:cNvSpPr/>
          <p:nvPr/>
        </p:nvSpPr>
        <p:spPr>
          <a:xfrm>
            <a:off x="3515932" y="4018207"/>
            <a:ext cx="181426" cy="176149"/>
          </a:xfrm>
          <a:prstGeom prst="rect">
            <a:avLst/>
          </a:prstGeom>
        </p:spPr>
        <p:txBody>
          <a:bodyPr wrap="square">
            <a:spAutoFit/>
          </a:bodyPr>
          <a:lstStyle/>
          <a:p>
            <a:endParaRPr lang="fr-FR" dirty="0"/>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C477BFCB-5231-2E40-8B14-D07780EC0A74}"/>
                  </a:ext>
                </a:extLst>
              </p:cNvPr>
              <p:cNvSpPr txBox="1"/>
              <p:nvPr/>
            </p:nvSpPr>
            <p:spPr>
              <a:xfrm>
                <a:off x="2895199" y="3044279"/>
                <a:ext cx="415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1" i="1">
                          <a:latin typeface="Cambria Math" panose="02040503050406030204" pitchFamily="18" charset="0"/>
                        </a:rPr>
                        <m:t>𝜷</m:t>
                      </m:r>
                    </m:oMath>
                  </m:oMathPara>
                </a14:m>
                <a:endParaRPr lang="fr-FR" sz="2000" dirty="0"/>
              </a:p>
            </p:txBody>
          </p:sp>
        </mc:Choice>
        <mc:Fallback xmlns="">
          <p:sp>
            <p:nvSpPr>
              <p:cNvPr id="8" name="ZoneTexte 7">
                <a:extLst>
                  <a:ext uri="{FF2B5EF4-FFF2-40B4-BE49-F238E27FC236}">
                    <a16:creationId xmlns:a16="http://schemas.microsoft.com/office/drawing/2014/main" id="{C477BFCB-5231-2E40-8B14-D07780EC0A74}"/>
                  </a:ext>
                </a:extLst>
              </p:cNvPr>
              <p:cNvSpPr txBox="1">
                <a:spLocks noRot="1" noChangeAspect="1" noMove="1" noResize="1" noEditPoints="1" noAdjustHandles="1" noChangeArrowheads="1" noChangeShapeType="1" noTextEdit="1"/>
              </p:cNvSpPr>
              <p:nvPr/>
            </p:nvSpPr>
            <p:spPr>
              <a:xfrm>
                <a:off x="2895199" y="3044279"/>
                <a:ext cx="415498" cy="400110"/>
              </a:xfrm>
              <a:prstGeom prst="rect">
                <a:avLst/>
              </a:prstGeom>
              <a:blipFill>
                <a:blip r:embed="rId3"/>
                <a:stretch>
                  <a:fillRect b="-1290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8B60F37A-4D51-7443-A896-2EFD14A37380}"/>
                  </a:ext>
                </a:extLst>
              </p:cNvPr>
              <p:cNvSpPr txBox="1"/>
              <p:nvPr/>
            </p:nvSpPr>
            <p:spPr>
              <a:xfrm rot="10800000" flipV="1">
                <a:off x="3586767" y="4511735"/>
                <a:ext cx="99274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2000" b="1" i="1">
                          <a:latin typeface="Cambria Math" panose="02040503050406030204" pitchFamily="18" charset="0"/>
                        </a:rPr>
                        <m:t>𝜹</m:t>
                      </m:r>
                    </m:oMath>
                  </m:oMathPara>
                </a14:m>
                <a:endParaRPr lang="fr-FR" sz="2000" dirty="0"/>
              </a:p>
            </p:txBody>
          </p:sp>
        </mc:Choice>
        <mc:Fallback xmlns="">
          <p:sp>
            <p:nvSpPr>
              <p:cNvPr id="9" name="ZoneTexte 8">
                <a:extLst>
                  <a:ext uri="{FF2B5EF4-FFF2-40B4-BE49-F238E27FC236}">
                    <a16:creationId xmlns:a16="http://schemas.microsoft.com/office/drawing/2014/main" id="{8B60F37A-4D51-7443-A896-2EFD14A37380}"/>
                  </a:ext>
                </a:extLst>
              </p:cNvPr>
              <p:cNvSpPr txBox="1">
                <a:spLocks noRot="1" noChangeAspect="1" noMove="1" noResize="1" noEditPoints="1" noAdjustHandles="1" noChangeArrowheads="1" noChangeShapeType="1" noTextEdit="1"/>
              </p:cNvSpPr>
              <p:nvPr/>
            </p:nvSpPr>
            <p:spPr>
              <a:xfrm rot="10800000" flipV="1">
                <a:off x="3586767" y="4511735"/>
                <a:ext cx="992741" cy="400110"/>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886B3663-3933-CA4E-ABF4-54F7A70B9254}"/>
                  </a:ext>
                </a:extLst>
              </p:cNvPr>
              <p:cNvSpPr txBox="1"/>
              <p:nvPr/>
            </p:nvSpPr>
            <p:spPr>
              <a:xfrm>
                <a:off x="4456723" y="4115264"/>
                <a:ext cx="39626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1" i="1">
                          <a:latin typeface="Cambria Math" panose="02040503050406030204" pitchFamily="18" charset="0"/>
                        </a:rPr>
                        <m:t>𝜸</m:t>
                      </m:r>
                    </m:oMath>
                  </m:oMathPara>
                </a14:m>
                <a:endParaRPr lang="fr-FR" sz="2000" dirty="0"/>
              </a:p>
            </p:txBody>
          </p:sp>
        </mc:Choice>
        <mc:Fallback xmlns="">
          <p:sp>
            <p:nvSpPr>
              <p:cNvPr id="10" name="ZoneTexte 9">
                <a:extLst>
                  <a:ext uri="{FF2B5EF4-FFF2-40B4-BE49-F238E27FC236}">
                    <a16:creationId xmlns:a16="http://schemas.microsoft.com/office/drawing/2014/main" id="{886B3663-3933-CA4E-ABF4-54F7A70B9254}"/>
                  </a:ext>
                </a:extLst>
              </p:cNvPr>
              <p:cNvSpPr txBox="1">
                <a:spLocks noRot="1" noChangeAspect="1" noMove="1" noResize="1" noEditPoints="1" noAdjustHandles="1" noChangeArrowheads="1" noChangeShapeType="1" noTextEdit="1"/>
              </p:cNvSpPr>
              <p:nvPr/>
            </p:nvSpPr>
            <p:spPr>
              <a:xfrm>
                <a:off x="4456723" y="4115264"/>
                <a:ext cx="396262" cy="400110"/>
              </a:xfrm>
              <a:prstGeom prst="rect">
                <a:avLst/>
              </a:prstGeom>
              <a:blipFill>
                <a:blip r:embed="rId5"/>
                <a:stretch>
                  <a:fillRect b="-625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F784E62-B127-0E44-9AA6-CF4C4AF380A5}"/>
                  </a:ext>
                </a:extLst>
              </p:cNvPr>
              <p:cNvSpPr/>
              <p:nvPr/>
            </p:nvSpPr>
            <p:spPr>
              <a:xfrm>
                <a:off x="3697358" y="2953505"/>
                <a:ext cx="35780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sz="2000" b="0" i="0">
                          <a:latin typeface="Cambria Math" panose="02040503050406030204" pitchFamily="18" charset="0"/>
                        </a:rPr>
                        <m:t> </m:t>
                      </m:r>
                    </m:oMath>
                  </m:oMathPara>
                </a14:m>
                <a:endParaRPr lang="fr-FR" sz="2000" dirty="0"/>
              </a:p>
            </p:txBody>
          </p:sp>
        </mc:Choice>
        <mc:Fallback xmlns="">
          <p:sp>
            <p:nvSpPr>
              <p:cNvPr id="13" name="Rectangle 12">
                <a:extLst>
                  <a:ext uri="{FF2B5EF4-FFF2-40B4-BE49-F238E27FC236}">
                    <a16:creationId xmlns:a16="http://schemas.microsoft.com/office/drawing/2014/main" id="{6F784E62-B127-0E44-9AA6-CF4C4AF380A5}"/>
                  </a:ext>
                </a:extLst>
              </p:cNvPr>
              <p:cNvSpPr>
                <a:spLocks noRot="1" noChangeAspect="1" noMove="1" noResize="1" noEditPoints="1" noAdjustHandles="1" noChangeArrowheads="1" noChangeShapeType="1" noTextEdit="1"/>
              </p:cNvSpPr>
              <p:nvPr/>
            </p:nvSpPr>
            <p:spPr>
              <a:xfrm>
                <a:off x="3697358" y="2953505"/>
                <a:ext cx="357807" cy="400110"/>
              </a:xfrm>
              <a:prstGeom prst="rect">
                <a:avLst/>
              </a:prstGeom>
              <a:blipFill>
                <a:blip r:embed="rId6"/>
                <a:stretch>
                  <a:fillRect b="-1562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A519F59D-311A-A541-9FAB-4732DEBD6E03}"/>
                  </a:ext>
                </a:extLst>
              </p:cNvPr>
              <p:cNvSpPr txBox="1"/>
              <p:nvPr/>
            </p:nvSpPr>
            <p:spPr>
              <a:xfrm>
                <a:off x="3172870" y="4131921"/>
                <a:ext cx="41389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1" i="1" smtClean="0">
                          <a:latin typeface="Cambria Math" panose="02040503050406030204" pitchFamily="18" charset="0"/>
                        </a:rPr>
                        <m:t>𝜶</m:t>
                      </m:r>
                    </m:oMath>
                  </m:oMathPara>
                </a14:m>
                <a:endParaRPr lang="fr-FR" sz="2000" dirty="0"/>
              </a:p>
            </p:txBody>
          </p:sp>
        </mc:Choice>
        <mc:Fallback xmlns="">
          <p:sp>
            <p:nvSpPr>
              <p:cNvPr id="21" name="ZoneTexte 20">
                <a:extLst>
                  <a:ext uri="{FF2B5EF4-FFF2-40B4-BE49-F238E27FC236}">
                    <a16:creationId xmlns:a16="http://schemas.microsoft.com/office/drawing/2014/main" id="{A519F59D-311A-A541-9FAB-4732DEBD6E03}"/>
                  </a:ext>
                </a:extLst>
              </p:cNvPr>
              <p:cNvSpPr txBox="1">
                <a:spLocks noRot="1" noChangeAspect="1" noMove="1" noResize="1" noEditPoints="1" noAdjustHandles="1" noChangeArrowheads="1" noChangeShapeType="1" noTextEdit="1"/>
              </p:cNvSpPr>
              <p:nvPr/>
            </p:nvSpPr>
            <p:spPr>
              <a:xfrm>
                <a:off x="3172870" y="4131921"/>
                <a:ext cx="413896" cy="400110"/>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79E6DB03-1849-F141-9CB6-6C7DCEE753E4}"/>
                  </a:ext>
                </a:extLst>
              </p:cNvPr>
              <p:cNvSpPr/>
              <p:nvPr/>
            </p:nvSpPr>
            <p:spPr>
              <a:xfrm>
                <a:off x="3471793" y="4599187"/>
                <a:ext cx="37382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000" b="1" i="1">
                          <a:latin typeface="Cambria Math" panose="02040503050406030204" pitchFamily="18" charset="0"/>
                        </a:rPr>
                        <m:t>𝝉</m:t>
                      </m:r>
                    </m:oMath>
                  </m:oMathPara>
                </a14:m>
                <a:endParaRPr lang="fr-FR" sz="2000" dirty="0"/>
              </a:p>
            </p:txBody>
          </p:sp>
        </mc:Choice>
        <mc:Fallback xmlns="">
          <p:sp>
            <p:nvSpPr>
              <p:cNvPr id="24" name="Rectangle 23">
                <a:extLst>
                  <a:ext uri="{FF2B5EF4-FFF2-40B4-BE49-F238E27FC236}">
                    <a16:creationId xmlns:a16="http://schemas.microsoft.com/office/drawing/2014/main" id="{79E6DB03-1849-F141-9CB6-6C7DCEE753E4}"/>
                  </a:ext>
                </a:extLst>
              </p:cNvPr>
              <p:cNvSpPr>
                <a:spLocks noRot="1" noChangeAspect="1" noMove="1" noResize="1" noEditPoints="1" noAdjustHandles="1" noChangeArrowheads="1" noChangeShapeType="1" noTextEdit="1"/>
              </p:cNvSpPr>
              <p:nvPr/>
            </p:nvSpPr>
            <p:spPr>
              <a:xfrm>
                <a:off x="3471793" y="4599187"/>
                <a:ext cx="373820" cy="400110"/>
              </a:xfrm>
              <a:prstGeom prst="rect">
                <a:avLst/>
              </a:prstGeom>
              <a:blipFill>
                <a:blip r:embed="rId8"/>
                <a:stretch>
                  <a:fillRect/>
                </a:stretch>
              </a:blipFill>
            </p:spPr>
            <p:txBody>
              <a:bodyPr/>
              <a:lstStyle/>
              <a:p>
                <a:r>
                  <a:rPr lang="fr-FR">
                    <a:noFill/>
                  </a:rPr>
                  <a:t> </a:t>
                </a:r>
              </a:p>
            </p:txBody>
          </p:sp>
        </mc:Fallback>
      </mc:AlternateContent>
      <p:sp>
        <p:nvSpPr>
          <p:cNvPr id="25" name="ZoneTexte 24">
            <a:extLst>
              <a:ext uri="{FF2B5EF4-FFF2-40B4-BE49-F238E27FC236}">
                <a16:creationId xmlns:a16="http://schemas.microsoft.com/office/drawing/2014/main" id="{97798BF8-A99C-7C46-ABFC-C133F9BD7AE6}"/>
              </a:ext>
            </a:extLst>
          </p:cNvPr>
          <p:cNvSpPr txBox="1"/>
          <p:nvPr/>
        </p:nvSpPr>
        <p:spPr>
          <a:xfrm>
            <a:off x="6748670" y="1739348"/>
            <a:ext cx="3194849" cy="1107996"/>
          </a:xfrm>
          <a:prstGeom prst="rect">
            <a:avLst/>
          </a:prstGeom>
          <a:noFill/>
        </p:spPr>
        <p:txBody>
          <a:bodyPr wrap="none" rtlCol="0">
            <a:spAutoFit/>
          </a:bodyPr>
          <a:lstStyle/>
          <a:p>
            <a:r>
              <a:rPr lang="fr-FR" sz="2200" dirty="0"/>
              <a:t>Ondes cérébrales</a:t>
            </a:r>
          </a:p>
          <a:p>
            <a:r>
              <a:rPr lang="fr-FR" sz="2200" dirty="0"/>
              <a:t>Expansion de conscience </a:t>
            </a:r>
          </a:p>
          <a:p>
            <a:r>
              <a:rPr lang="fr-FR" sz="2200" dirty="0"/>
              <a:t>Dans le corps énergétique </a:t>
            </a:r>
          </a:p>
        </p:txBody>
      </p:sp>
    </p:spTree>
    <p:extLst>
      <p:ext uri="{BB962C8B-B14F-4D97-AF65-F5344CB8AC3E}">
        <p14:creationId xmlns:p14="http://schemas.microsoft.com/office/powerpoint/2010/main" val="744930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122C32-71BC-3A4A-B6BF-DDDAAD49B34D}"/>
              </a:ext>
            </a:extLst>
          </p:cNvPr>
          <p:cNvSpPr>
            <a:spLocks noGrp="1"/>
          </p:cNvSpPr>
          <p:nvPr>
            <p:ph type="title"/>
          </p:nvPr>
        </p:nvSpPr>
        <p:spPr>
          <a:xfrm>
            <a:off x="838200" y="188913"/>
            <a:ext cx="10515600" cy="565943"/>
          </a:xfrm>
        </p:spPr>
        <p:txBody>
          <a:bodyPr>
            <a:noAutofit/>
          </a:bodyPr>
          <a:lstStyle/>
          <a:p>
            <a:r>
              <a:rPr lang="fr-FR" sz="3600" dirty="0">
                <a:solidFill>
                  <a:srgbClr val="0070C0"/>
                </a:solidFill>
                <a:latin typeface="+mn-lt"/>
                <a:cs typeface="Arial" panose="020B0604020202020204" pitchFamily="34" charset="0"/>
              </a:rPr>
              <a:t>I - Approche subjective des EEC</a:t>
            </a:r>
          </a:p>
        </p:txBody>
      </p:sp>
      <p:sp>
        <p:nvSpPr>
          <p:cNvPr id="4" name="Espace réservé du numéro de diapositive 3">
            <a:extLst>
              <a:ext uri="{FF2B5EF4-FFF2-40B4-BE49-F238E27FC236}">
                <a16:creationId xmlns:a16="http://schemas.microsoft.com/office/drawing/2014/main" id="{54FA852C-8D5A-814E-85E8-0BB18344A89D}"/>
              </a:ext>
            </a:extLst>
          </p:cNvPr>
          <p:cNvSpPr>
            <a:spLocks noGrp="1"/>
          </p:cNvSpPr>
          <p:nvPr>
            <p:ph type="sldNum" sz="quarter" idx="12"/>
          </p:nvPr>
        </p:nvSpPr>
        <p:spPr/>
        <p:txBody>
          <a:bodyPr/>
          <a:lstStyle/>
          <a:p>
            <a:fld id="{0C26709D-BAF3-634B-90FF-8C167AB29801}" type="slidenum">
              <a:rPr lang="fr-FR" smtClean="0"/>
              <a:t>35</a:t>
            </a:fld>
            <a:endParaRPr lang="fr-FR"/>
          </a:p>
        </p:txBody>
      </p:sp>
      <p:sp>
        <p:nvSpPr>
          <p:cNvPr id="11" name="Espace réservé du numéro de diapositive 5">
            <a:extLst>
              <a:ext uri="{FF2B5EF4-FFF2-40B4-BE49-F238E27FC236}">
                <a16:creationId xmlns:a16="http://schemas.microsoft.com/office/drawing/2014/main" id="{28F24A18-5FBA-784C-88DB-8E43EFBB7F9A}"/>
              </a:ext>
            </a:extLst>
          </p:cNvPr>
          <p:cNvSpPr txBox="1">
            <a:spLocks/>
          </p:cNvSpPr>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fr-FR"/>
            </a:defPPr>
            <a:lvl1pPr marL="0" algn="r" defTabSz="914400" rtl="0" eaLnBrk="1" latinLnBrk="0" hangingPunct="1">
              <a:spcBef>
                <a:spcPct val="20000"/>
              </a:spcBef>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E7F9D334-89E0-4C4C-B16D-2782302E6D8A}" type="slidenum">
              <a:rPr lang="fr-FR" altLang="fr-FR" sz="1400" smtClean="0"/>
              <a:pPr>
                <a:spcBef>
                  <a:spcPct val="0"/>
                </a:spcBef>
                <a:buFontTx/>
                <a:buNone/>
              </a:pPr>
              <a:t>35</a:t>
            </a:fld>
            <a:endParaRPr lang="fr-FR" altLang="fr-FR" sz="1400"/>
          </a:p>
        </p:txBody>
      </p:sp>
      <p:graphicFrame>
        <p:nvGraphicFramePr>
          <p:cNvPr id="13" name="Group 3">
            <a:extLst>
              <a:ext uri="{FF2B5EF4-FFF2-40B4-BE49-F238E27FC236}">
                <a16:creationId xmlns:a16="http://schemas.microsoft.com/office/drawing/2014/main" id="{5E7546DB-4127-4F42-96D5-92D34AB77A89}"/>
              </a:ext>
            </a:extLst>
          </p:cNvPr>
          <p:cNvGraphicFramePr>
            <a:graphicFrameLocks noGrp="1"/>
          </p:cNvGraphicFramePr>
          <p:nvPr/>
        </p:nvGraphicFramePr>
        <p:xfrm>
          <a:off x="1013791" y="754856"/>
          <a:ext cx="10208913" cy="6069011"/>
        </p:xfrm>
        <a:graphic>
          <a:graphicData uri="http://schemas.openxmlformats.org/drawingml/2006/table">
            <a:tbl>
              <a:tblPr/>
              <a:tblGrid>
                <a:gridCol w="1827713">
                  <a:extLst>
                    <a:ext uri="{9D8B030D-6E8A-4147-A177-3AD203B41FA5}">
                      <a16:colId xmlns:a16="http://schemas.microsoft.com/office/drawing/2014/main" val="20000"/>
                    </a:ext>
                  </a:extLst>
                </a:gridCol>
                <a:gridCol w="1007517">
                  <a:extLst>
                    <a:ext uri="{9D8B030D-6E8A-4147-A177-3AD203B41FA5}">
                      <a16:colId xmlns:a16="http://schemas.microsoft.com/office/drawing/2014/main" val="20001"/>
                    </a:ext>
                  </a:extLst>
                </a:gridCol>
                <a:gridCol w="1008062">
                  <a:extLst>
                    <a:ext uri="{9D8B030D-6E8A-4147-A177-3AD203B41FA5}">
                      <a16:colId xmlns:a16="http://schemas.microsoft.com/office/drawing/2014/main" val="20002"/>
                    </a:ext>
                  </a:extLst>
                </a:gridCol>
                <a:gridCol w="1008063">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1655762">
                  <a:extLst>
                    <a:ext uri="{9D8B030D-6E8A-4147-A177-3AD203B41FA5}">
                      <a16:colId xmlns:a16="http://schemas.microsoft.com/office/drawing/2014/main" val="20005"/>
                    </a:ext>
                  </a:extLst>
                </a:gridCol>
                <a:gridCol w="2765171">
                  <a:extLst>
                    <a:ext uri="{9D8B030D-6E8A-4147-A177-3AD203B41FA5}">
                      <a16:colId xmlns:a16="http://schemas.microsoft.com/office/drawing/2014/main" val="20006"/>
                    </a:ext>
                  </a:extLst>
                </a:gridCol>
              </a:tblGrid>
              <a:tr h="847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rgbClr val="FF0066"/>
                          </a:solidFill>
                          <a:effectLst/>
                          <a:latin typeface="Arial" charset="0"/>
                        </a:rPr>
                        <a:t>N° focus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a:ln>
                            <a:noFill/>
                          </a:ln>
                          <a:solidFill>
                            <a:srgbClr val="FF0066"/>
                          </a:solidFill>
                          <a:effectLst/>
                          <a:latin typeface="Arial" charset="0"/>
                        </a:rPr>
                        <a:t>Monroe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dirty="0">
                          <a:ln>
                            <a:noFill/>
                          </a:ln>
                          <a:solidFill>
                            <a:srgbClr val="FF0066"/>
                          </a:solidFill>
                          <a:effectLst/>
                          <a:latin typeface="Arial" charset="0"/>
                        </a:rPr>
                        <a:t>Ondes cérébrales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rgbClr val="FF0066"/>
                          </a:solidFill>
                          <a:effectLst/>
                          <a:latin typeface="Arial" charset="0"/>
                        </a:rPr>
                        <a:t>Espace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rgbClr val="FF0066"/>
                          </a:solidFill>
                          <a:effectLst/>
                          <a:latin typeface="Arial" charset="0"/>
                        </a:rPr>
                        <a:t>Corps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rgbClr val="FF0066"/>
                          </a:solidFill>
                          <a:effectLst/>
                          <a:latin typeface="Arial" charset="0"/>
                        </a:rPr>
                        <a:t>temps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rgbClr val="FF0066"/>
                          </a:solidFill>
                          <a:effectLst/>
                          <a:latin typeface="Arial" charset="0"/>
                        </a:rPr>
                        <a:t>moi</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rgbClr val="FF0066"/>
                          </a:solidFill>
                          <a:effectLst/>
                          <a:latin typeface="Arial" charset="0"/>
                        </a:rPr>
                        <a:t>C G JUNG</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a:ln>
                            <a:noFill/>
                          </a:ln>
                          <a:solidFill>
                            <a:srgbClr val="FF0066"/>
                          </a:solidFill>
                          <a:effectLst/>
                          <a:latin typeface="Arial" charset="0"/>
                        </a:rPr>
                        <a:t>Yoga - Corps énergétiques</a:t>
                      </a:r>
                      <a:endParaRPr kumimoji="0" lang="fr-FR" sz="1800" b="1" i="0" u="none" strike="noStrike" cap="none" normalizeH="0" baseline="0">
                        <a:ln>
                          <a:noFill/>
                        </a:ln>
                        <a:solidFill>
                          <a:srgbClr val="FFFF00"/>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extLst>
                  <a:ext uri="{0D108BD9-81ED-4DB2-BD59-A6C34878D82A}">
                    <a16:rowId xmlns:a16="http://schemas.microsoft.com/office/drawing/2014/main" val="10000"/>
                  </a:ext>
                </a:extLst>
              </a:tr>
              <a:tr h="847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Arial" charset="0"/>
                        </a:rPr>
                        <a:t>Focus 10 </a:t>
                      </a:r>
                      <a:r>
                        <a:rPr kumimoji="0" lang="fr-FR" sz="1600" b="1" i="0" u="none" strike="noStrike" cap="none" normalizeH="0" baseline="0" dirty="0">
                          <a:ln>
                            <a:noFill/>
                          </a:ln>
                          <a:solidFill>
                            <a:srgbClr val="FFC000"/>
                          </a:solidFill>
                          <a:effectLst/>
                          <a:latin typeface="Arial" charset="0"/>
                        </a:rPr>
                        <a:t>Ondes alpha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limité</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Limité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Endormi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relaxation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limité</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Corps et esprit éveillé</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a:ln>
                          <a:noFill/>
                        </a:ln>
                        <a:solidFill>
                          <a:srgbClr val="FFFF00"/>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row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0" i="0" u="none" strike="noStrike" cap="none" normalizeH="0" baseline="0" dirty="0">
                        <a:ln>
                          <a:noFill/>
                        </a:ln>
                        <a:solidFill>
                          <a:srgbClr val="9900CC"/>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extLst>
                  <a:ext uri="{0D108BD9-81ED-4DB2-BD59-A6C34878D82A}">
                    <a16:rowId xmlns:a16="http://schemas.microsoft.com/office/drawing/2014/main" val="10001"/>
                  </a:ext>
                </a:extLst>
              </a:tr>
              <a:tr h="9653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Arial" charset="0"/>
                        </a:rPr>
                        <a:t>Focus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Début d’expansion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Corps endormi légère expansion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limité</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a:ln>
                            <a:noFill/>
                          </a:ln>
                          <a:solidFill>
                            <a:srgbClr val="FFFF00"/>
                          </a:solidFill>
                          <a:effectLst/>
                          <a:latin typeface="Arial" charset="0"/>
                        </a:rPr>
                        <a:t>Je suis plus que mon corps physique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CC0066"/>
                          </a:solidFill>
                          <a:effectLst/>
                          <a:latin typeface="Arial" charset="0"/>
                        </a:rPr>
                        <a:t>Inconscient personnel</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vMerge="1">
                  <a:txBody>
                    <a:bodyPr/>
                    <a:lstStyle/>
                    <a:p>
                      <a:endParaRPr lang="fr-FR"/>
                    </a:p>
                  </a:txBody>
                  <a:tcPr/>
                </a:tc>
                <a:extLst>
                  <a:ext uri="{0D108BD9-81ED-4DB2-BD59-A6C34878D82A}">
                    <a16:rowId xmlns:a16="http://schemas.microsoft.com/office/drawing/2014/main" val="10002"/>
                  </a:ext>
                </a:extLst>
              </a:tr>
              <a:tr h="10843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Arial" charset="0"/>
                        </a:rPr>
                        <a:t>Focus 15 </a:t>
                      </a:r>
                      <a:r>
                        <a:rPr kumimoji="0" lang="fr-FR" sz="1600" b="1" i="0" u="none" strike="noStrike" cap="none" normalizeH="0" baseline="0" dirty="0">
                          <a:ln>
                            <a:noFill/>
                          </a:ln>
                          <a:solidFill>
                            <a:srgbClr val="FFC000"/>
                          </a:solidFill>
                          <a:effectLst/>
                          <a:latin typeface="Arial" charset="0"/>
                        </a:rPr>
                        <a:t>Ondes thêta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FFFF00"/>
                          </a:solidFill>
                          <a:effectLst/>
                          <a:latin typeface="Arial" charset="0"/>
                        </a:rPr>
                        <a:t>Hors de l’espace et du temps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CC0066"/>
                          </a:solidFill>
                          <a:effectLst/>
                          <a:latin typeface="Arial" charset="0"/>
                        </a:rPr>
                        <a:t>Inconscient familial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a:ln>
                          <a:noFill/>
                        </a:ln>
                        <a:solidFill>
                          <a:srgbClr val="CC0066"/>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vMerge="1">
                  <a:txBody>
                    <a:bodyPr/>
                    <a:lstStyle/>
                    <a:p>
                      <a:endParaRPr lang="fr-FR"/>
                    </a:p>
                  </a:txBody>
                  <a:tcPr/>
                </a:tc>
                <a:extLst>
                  <a:ext uri="{0D108BD9-81ED-4DB2-BD59-A6C34878D82A}">
                    <a16:rowId xmlns:a16="http://schemas.microsoft.com/office/drawing/2014/main" val="10003"/>
                  </a:ext>
                </a:extLst>
              </a:tr>
              <a:tr h="701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Arial" charset="0"/>
                        </a:rPr>
                        <a:t>Focus 21  </a:t>
                      </a:r>
                      <a:r>
                        <a:rPr kumimoji="0" lang="fr-FR" sz="1600" b="1" i="0" u="none" strike="noStrike" cap="none" normalizeH="0" baseline="0" dirty="0">
                          <a:ln>
                            <a:noFill/>
                          </a:ln>
                          <a:solidFill>
                            <a:srgbClr val="FFC000"/>
                          </a:solidFill>
                          <a:effectLst/>
                          <a:latin typeface="Arial" charset="0"/>
                        </a:rPr>
                        <a:t>Ondes delta </a:t>
                      </a:r>
                      <a:r>
                        <a:rPr kumimoji="0" lang="fr-FR" sz="1600" b="1" i="0" u="none" strike="noStrike" cap="none" normalizeH="0" baseline="0" dirty="0">
                          <a:ln>
                            <a:noFill/>
                          </a:ln>
                          <a:solidFill>
                            <a:schemeClr val="accent2"/>
                          </a:solidFill>
                          <a:effectLst/>
                          <a:latin typeface="Arial" charset="0"/>
                        </a:rPr>
                        <a:t>F23</a:t>
                      </a:r>
                      <a:r>
                        <a:rPr kumimoji="0" lang="fr-FR" sz="2000" b="1" i="0" u="none" strike="noStrike" cap="none" normalizeH="0" baseline="0" dirty="0">
                          <a:ln>
                            <a:noFill/>
                          </a:ln>
                          <a:solidFill>
                            <a:schemeClr val="accent2"/>
                          </a:solidFill>
                          <a:effectLst/>
                          <a:latin typeface="Arial" charset="0"/>
                        </a:rPr>
                        <a:t>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FFFF00"/>
                          </a:solidFill>
                          <a:effectLst/>
                          <a:latin typeface="Arial" charset="0"/>
                        </a:rPr>
                        <a:t>Accès à d’autres formes d’énergie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hMerge="1">
                  <a:txBody>
                    <a:bodyPr/>
                    <a:lstStyle/>
                    <a:p>
                      <a:endParaRPr lang="fr-FR"/>
                    </a:p>
                  </a:txBody>
                  <a:tcPr/>
                </a:tc>
                <a:tc hMerge="1">
                  <a:txBody>
                    <a:bodyPr/>
                    <a:lstStyle/>
                    <a:p>
                      <a:endParaRPr lang="fr-FR"/>
                    </a:p>
                  </a:txBody>
                  <a:tcPr/>
                </a:tc>
                <a:tc hMerge="1">
                  <a:txBody>
                    <a:bodyPr/>
                    <a:lstStyle/>
                    <a:p>
                      <a:endParaRPr lang="fr-FR"/>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CC0066"/>
                          </a:solidFill>
                          <a:effectLst/>
                          <a:latin typeface="Arial" charset="0"/>
                        </a:rPr>
                        <a:t>Inconscient collectif</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a:ln>
                          <a:noFill/>
                        </a:ln>
                        <a:solidFill>
                          <a:srgbClr val="CC0066"/>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vMerge="1">
                  <a:txBody>
                    <a:bodyPr/>
                    <a:lstStyle/>
                    <a:p>
                      <a:endParaRPr lang="fr-FR"/>
                    </a:p>
                  </a:txBody>
                  <a:tcPr/>
                </a:tc>
                <a:extLst>
                  <a:ext uri="{0D108BD9-81ED-4DB2-BD59-A6C34878D82A}">
                    <a16:rowId xmlns:a16="http://schemas.microsoft.com/office/drawing/2014/main" val="10004"/>
                  </a:ext>
                </a:extLst>
              </a:tr>
              <a:tr h="8239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a:ln>
                            <a:noFill/>
                          </a:ln>
                          <a:solidFill>
                            <a:schemeClr val="accent2"/>
                          </a:solidFill>
                          <a:effectLst/>
                          <a:latin typeface="Arial" charset="0"/>
                        </a:rPr>
                        <a:t>Focus  25.26</a:t>
                      </a:r>
                      <a:endParaRPr kumimoji="0" lang="fr-FR" sz="1600" b="1" i="0" u="none" strike="noStrike" cap="none" normalizeH="0" baseline="0">
                        <a:ln>
                          <a:noFill/>
                        </a:ln>
                        <a:solidFill>
                          <a:schemeClr val="accent2"/>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99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FFFF00"/>
                          </a:solidFill>
                          <a:effectLst/>
                          <a:latin typeface="Arial" charset="0"/>
                        </a:rPr>
                        <a:t>Archétypes et Egrégores</a:t>
                      </a:r>
                      <a:r>
                        <a:rPr kumimoji="0" lang="fr-FR" sz="2800" b="0" i="0" u="none" strike="noStrike" cap="none" normalizeH="0" baseline="0">
                          <a:ln>
                            <a:noFill/>
                          </a:ln>
                          <a:solidFill>
                            <a:srgbClr val="FFFF00"/>
                          </a:solidFill>
                          <a:effectLst/>
                          <a:latin typeface="Arial" charset="0"/>
                        </a:rPr>
                        <a:t>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hMerge="1">
                  <a:txBody>
                    <a:bodyPr/>
                    <a:lstStyle/>
                    <a:p>
                      <a:endParaRPr lang="fr-FR"/>
                    </a:p>
                  </a:txBody>
                  <a:tcPr/>
                </a:tc>
                <a:tc hMerge="1">
                  <a:txBody>
                    <a:bodyPr/>
                    <a:lstStyle/>
                    <a:p>
                      <a:endParaRPr lang="fr-FR"/>
                    </a:p>
                  </a:txBody>
                  <a:tcPr/>
                </a:tc>
                <a:tc h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5"/>
                  </a:ext>
                </a:extLst>
              </a:tr>
              <a:tr h="7985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1" i="0" u="none" strike="noStrike" cap="none" normalizeH="0" baseline="0" dirty="0">
                          <a:ln>
                            <a:noFill/>
                          </a:ln>
                          <a:solidFill>
                            <a:schemeClr val="accent2"/>
                          </a:solidFill>
                          <a:effectLst/>
                          <a:latin typeface="Arial" charset="0"/>
                        </a:rPr>
                        <a:t>Focus 27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dirty="0">
                          <a:ln>
                            <a:noFill/>
                          </a:ln>
                          <a:solidFill>
                            <a:srgbClr val="FFC000"/>
                          </a:solidFill>
                          <a:effectLst/>
                          <a:latin typeface="Arial" charset="0"/>
                        </a:rPr>
                        <a:t>Ondes gamma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CC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FFFF00"/>
                          </a:solidFill>
                          <a:effectLst/>
                          <a:latin typeface="Arial" charset="0"/>
                        </a:rPr>
                        <a:t>Vacuité</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a:ln>
                            <a:noFill/>
                          </a:ln>
                          <a:solidFill>
                            <a:srgbClr val="FFFF00"/>
                          </a:solidFill>
                          <a:effectLst/>
                          <a:latin typeface="Arial" charset="0"/>
                        </a:rPr>
                        <a:t> Illumination</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66F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dirty="0">
                          <a:ln>
                            <a:noFill/>
                          </a:ln>
                          <a:solidFill>
                            <a:srgbClr val="CC0066"/>
                          </a:solidFill>
                          <a:effectLst/>
                          <a:latin typeface="Arial" charset="0"/>
                        </a:rPr>
                        <a:t>Inconscient universel</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FF"/>
                    </a:solidFill>
                  </a:tcPr>
                </a:tc>
                <a:tc vMerge="1">
                  <a:txBody>
                    <a:bodyPr/>
                    <a:lstStyle/>
                    <a:p>
                      <a:endParaRPr lang="fr-FR"/>
                    </a:p>
                  </a:txBody>
                  <a:tcPr/>
                </a:tc>
                <a:extLst>
                  <a:ext uri="{0D108BD9-81ED-4DB2-BD59-A6C34878D82A}">
                    <a16:rowId xmlns:a16="http://schemas.microsoft.com/office/drawing/2014/main" val="10006"/>
                  </a:ext>
                </a:extLst>
              </a:tr>
            </a:tbl>
          </a:graphicData>
        </a:graphic>
      </p:graphicFrame>
      <p:sp>
        <p:nvSpPr>
          <p:cNvPr id="14" name="AutoShape 54">
            <a:extLst>
              <a:ext uri="{FF2B5EF4-FFF2-40B4-BE49-F238E27FC236}">
                <a16:creationId xmlns:a16="http://schemas.microsoft.com/office/drawing/2014/main" id="{04538AF7-AD4F-C144-B51E-0AE129A3A2CF}"/>
              </a:ext>
            </a:extLst>
          </p:cNvPr>
          <p:cNvSpPr>
            <a:spLocks noChangeArrowheads="1"/>
          </p:cNvSpPr>
          <p:nvPr/>
        </p:nvSpPr>
        <p:spPr bwMode="auto">
          <a:xfrm>
            <a:off x="9468976" y="1662778"/>
            <a:ext cx="485775" cy="647700"/>
          </a:xfrm>
          <a:prstGeom prst="upDownArrow">
            <a:avLst>
              <a:gd name="adj1" fmla="val 50000"/>
              <a:gd name="adj2" fmla="val 26667"/>
            </a:avLst>
          </a:prstGeom>
          <a:solidFill>
            <a:schemeClr val="accent1"/>
          </a:solidFill>
          <a:ln w="9525" algn="ctr">
            <a:solidFill>
              <a:schemeClr val="tx1"/>
            </a:solidFill>
            <a:miter lim="800000"/>
            <a:headEnd/>
            <a:tailEnd/>
          </a:ln>
          <a:effectLst/>
        </p:spPr>
        <p:txBody>
          <a:bodyPr wrap="none" anchor="ctr"/>
          <a:lstStyle/>
          <a:p>
            <a:pPr algn="ctr" eaLnBrk="1" hangingPunct="1">
              <a:defRPr/>
            </a:pPr>
            <a:r>
              <a:rPr lang="fr-FR" sz="1800" dirty="0">
                <a:solidFill>
                  <a:srgbClr val="9900CC"/>
                </a:solidFill>
                <a:effectLst>
                  <a:outerShdw blurRad="38100" dist="38100" dir="2700000" algn="tl">
                    <a:srgbClr val="000000"/>
                  </a:outerShdw>
                </a:effectLst>
                <a:latin typeface="Arial" charset="0"/>
              </a:rPr>
              <a:t>Corps</a:t>
            </a:r>
            <a:r>
              <a:rPr lang="fr-FR" sz="1800" dirty="0">
                <a:solidFill>
                  <a:srgbClr val="FFFF66"/>
                </a:solidFill>
                <a:effectLst>
                  <a:outerShdw blurRad="38100" dist="38100" dir="2700000" algn="tl">
                    <a:srgbClr val="000000"/>
                  </a:outerShdw>
                </a:effectLst>
                <a:latin typeface="Arial" charset="0"/>
              </a:rPr>
              <a:t> </a:t>
            </a:r>
            <a:r>
              <a:rPr lang="fr-FR" sz="1800" dirty="0">
                <a:solidFill>
                  <a:srgbClr val="9900CC"/>
                </a:solidFill>
                <a:effectLst>
                  <a:outerShdw blurRad="38100" dist="38100" dir="2700000" algn="tl">
                    <a:srgbClr val="000000"/>
                  </a:outerShdw>
                </a:effectLst>
                <a:latin typeface="Arial" charset="0"/>
              </a:rPr>
              <a:t>physique</a:t>
            </a:r>
          </a:p>
        </p:txBody>
      </p:sp>
      <p:sp>
        <p:nvSpPr>
          <p:cNvPr id="15" name="Text Box 55">
            <a:extLst>
              <a:ext uri="{FF2B5EF4-FFF2-40B4-BE49-F238E27FC236}">
                <a16:creationId xmlns:a16="http://schemas.microsoft.com/office/drawing/2014/main" id="{60558227-A9F0-6045-A69C-9AAE7A907898}"/>
              </a:ext>
            </a:extLst>
          </p:cNvPr>
          <p:cNvSpPr txBox="1">
            <a:spLocks noChangeArrowheads="1"/>
          </p:cNvSpPr>
          <p:nvPr/>
        </p:nvSpPr>
        <p:spPr bwMode="auto">
          <a:xfrm>
            <a:off x="8207375" y="3138488"/>
            <a:ext cx="184150" cy="579437"/>
          </a:xfrm>
          <a:prstGeom prst="rect">
            <a:avLst/>
          </a:prstGeom>
          <a:noFill/>
          <a:ln w="9525" algn="ctr">
            <a:noFill/>
            <a:miter lim="800000"/>
            <a:headEnd/>
            <a:tailEnd/>
          </a:ln>
          <a:effectLst/>
        </p:spPr>
        <p:txBody>
          <a:bodyPr>
            <a:spAutoFit/>
          </a:bodyPr>
          <a:lstStyle/>
          <a:p>
            <a:pPr algn="ctr" eaLnBrk="1" hangingPunct="1">
              <a:defRPr/>
            </a:pPr>
            <a:endParaRPr lang="fr-FR" sz="3200">
              <a:solidFill>
                <a:srgbClr val="FFFF66"/>
              </a:solidFill>
              <a:effectLst>
                <a:outerShdw blurRad="38100" dist="38100" dir="2700000" algn="tl">
                  <a:srgbClr val="C0C0C0"/>
                </a:outerShdw>
              </a:effectLst>
              <a:latin typeface="Tahoma" pitchFamily="34" charset="0"/>
            </a:endParaRPr>
          </a:p>
        </p:txBody>
      </p:sp>
      <p:sp>
        <p:nvSpPr>
          <p:cNvPr id="16" name="AutoShape 56">
            <a:extLst>
              <a:ext uri="{FF2B5EF4-FFF2-40B4-BE49-F238E27FC236}">
                <a16:creationId xmlns:a16="http://schemas.microsoft.com/office/drawing/2014/main" id="{AAF1FFA4-C407-4947-9282-889570160CA8}"/>
              </a:ext>
            </a:extLst>
          </p:cNvPr>
          <p:cNvSpPr>
            <a:spLocks noChangeArrowheads="1"/>
          </p:cNvSpPr>
          <p:nvPr/>
        </p:nvSpPr>
        <p:spPr bwMode="auto">
          <a:xfrm>
            <a:off x="9468975" y="2349865"/>
            <a:ext cx="485775" cy="576262"/>
          </a:xfrm>
          <a:prstGeom prst="upDownArrow">
            <a:avLst>
              <a:gd name="adj1" fmla="val 50000"/>
              <a:gd name="adj2" fmla="val 23725"/>
            </a:avLst>
          </a:prstGeom>
          <a:solidFill>
            <a:schemeClr val="accent1"/>
          </a:solidFill>
          <a:ln w="9525" algn="ctr">
            <a:solidFill>
              <a:schemeClr val="tx1"/>
            </a:solidFill>
            <a:miter lim="800000"/>
            <a:headEnd/>
            <a:tailEnd/>
          </a:ln>
          <a:effectLst/>
        </p:spPr>
        <p:txBody>
          <a:bodyPr wrap="none" anchor="ctr"/>
          <a:lstStyle/>
          <a:p>
            <a:pPr algn="ctr" eaLnBrk="1" hangingPunct="1">
              <a:defRPr/>
            </a:pPr>
            <a:r>
              <a:rPr lang="fr-FR" sz="1800" dirty="0">
                <a:solidFill>
                  <a:schemeClr val="bg1"/>
                </a:solidFill>
                <a:effectLst>
                  <a:outerShdw blurRad="38100" dist="38100" dir="2700000" algn="tl">
                    <a:srgbClr val="000000"/>
                  </a:outerShdw>
                </a:effectLst>
                <a:latin typeface="Tahoma" pitchFamily="34" charset="0"/>
              </a:rPr>
              <a:t>  </a:t>
            </a:r>
            <a:r>
              <a:rPr lang="fr-FR" sz="1800" dirty="0">
                <a:solidFill>
                  <a:srgbClr val="9900CC"/>
                </a:solidFill>
                <a:effectLst>
                  <a:outerShdw blurRad="38100" dist="38100" dir="2700000" algn="tl">
                    <a:srgbClr val="000000"/>
                  </a:outerShdw>
                </a:effectLst>
                <a:latin typeface="Tahoma" pitchFamily="34" charset="0"/>
              </a:rPr>
              <a:t>Corps</a:t>
            </a:r>
            <a:r>
              <a:rPr lang="fr-FR" sz="1800" dirty="0">
                <a:solidFill>
                  <a:srgbClr val="9900FF"/>
                </a:solidFill>
                <a:effectLst>
                  <a:outerShdw blurRad="38100" dist="38100" dir="2700000" algn="tl">
                    <a:srgbClr val="000000"/>
                  </a:outerShdw>
                </a:effectLst>
                <a:latin typeface="Tahoma" pitchFamily="34" charset="0"/>
              </a:rPr>
              <a:t> </a:t>
            </a:r>
            <a:r>
              <a:rPr lang="fr-FR" sz="1800" dirty="0">
                <a:solidFill>
                  <a:srgbClr val="9900CC"/>
                </a:solidFill>
                <a:effectLst>
                  <a:outerShdw blurRad="38100" dist="38100" dir="2700000" algn="tl">
                    <a:srgbClr val="000000"/>
                  </a:outerShdw>
                </a:effectLst>
                <a:latin typeface="Tahoma" pitchFamily="34" charset="0"/>
              </a:rPr>
              <a:t>Ethérique</a:t>
            </a:r>
            <a:r>
              <a:rPr lang="fr-FR" sz="1800" dirty="0">
                <a:solidFill>
                  <a:srgbClr val="6600CC"/>
                </a:solidFill>
                <a:effectLst>
                  <a:outerShdw blurRad="38100" dist="38100" dir="2700000" algn="tl">
                    <a:srgbClr val="000000"/>
                  </a:outerShdw>
                </a:effectLst>
                <a:latin typeface="Tahoma" pitchFamily="34" charset="0"/>
              </a:rPr>
              <a:t> </a:t>
            </a:r>
          </a:p>
        </p:txBody>
      </p:sp>
      <p:sp>
        <p:nvSpPr>
          <p:cNvPr id="17" name="AutoShape 57">
            <a:extLst>
              <a:ext uri="{FF2B5EF4-FFF2-40B4-BE49-F238E27FC236}">
                <a16:creationId xmlns:a16="http://schemas.microsoft.com/office/drawing/2014/main" id="{54D0725F-0C5C-2D48-AC00-E0189A194A2A}"/>
              </a:ext>
            </a:extLst>
          </p:cNvPr>
          <p:cNvSpPr>
            <a:spLocks noChangeArrowheads="1"/>
          </p:cNvSpPr>
          <p:nvPr/>
        </p:nvSpPr>
        <p:spPr bwMode="auto">
          <a:xfrm>
            <a:off x="9468975" y="2952192"/>
            <a:ext cx="485775" cy="1584325"/>
          </a:xfrm>
          <a:prstGeom prst="upDownArrow">
            <a:avLst>
              <a:gd name="adj1" fmla="val 50000"/>
              <a:gd name="adj2" fmla="val 65229"/>
            </a:avLst>
          </a:prstGeom>
          <a:solidFill>
            <a:schemeClr val="accent1"/>
          </a:solidFill>
          <a:ln w="9525" algn="ctr">
            <a:solidFill>
              <a:schemeClr val="tx1"/>
            </a:solidFill>
            <a:miter lim="800000"/>
            <a:headEnd/>
            <a:tailEnd/>
          </a:ln>
          <a:effectLst/>
        </p:spPr>
        <p:txBody>
          <a:bodyPr wrap="none" anchor="ctr"/>
          <a:lstStyle/>
          <a:p>
            <a:pPr algn="ctr" eaLnBrk="1" hangingPunct="1">
              <a:defRPr/>
            </a:pPr>
            <a:r>
              <a:rPr lang="fr-FR" sz="1800" dirty="0">
                <a:solidFill>
                  <a:srgbClr val="9900CC"/>
                </a:solidFill>
                <a:effectLst>
                  <a:outerShdw blurRad="38100" dist="38100" dir="2700000" algn="tl">
                    <a:srgbClr val="000000"/>
                  </a:outerShdw>
                </a:effectLst>
                <a:latin typeface="Tahoma" pitchFamily="34" charset="0"/>
              </a:rPr>
              <a:t>Corps astral</a:t>
            </a:r>
          </a:p>
        </p:txBody>
      </p:sp>
      <p:sp>
        <p:nvSpPr>
          <p:cNvPr id="18" name="AutoShape 58">
            <a:extLst>
              <a:ext uri="{FF2B5EF4-FFF2-40B4-BE49-F238E27FC236}">
                <a16:creationId xmlns:a16="http://schemas.microsoft.com/office/drawing/2014/main" id="{5026BC42-9955-B64A-8497-DED414D53B6F}"/>
              </a:ext>
            </a:extLst>
          </p:cNvPr>
          <p:cNvSpPr>
            <a:spLocks noChangeArrowheads="1"/>
          </p:cNvSpPr>
          <p:nvPr/>
        </p:nvSpPr>
        <p:spPr bwMode="auto">
          <a:xfrm>
            <a:off x="9468974" y="4528487"/>
            <a:ext cx="485775" cy="1368425"/>
          </a:xfrm>
          <a:prstGeom prst="upDownArrow">
            <a:avLst>
              <a:gd name="adj1" fmla="val 50000"/>
              <a:gd name="adj2" fmla="val 56340"/>
            </a:avLst>
          </a:prstGeom>
          <a:solidFill>
            <a:schemeClr val="accent1"/>
          </a:solidFill>
          <a:ln w="9525" algn="ctr">
            <a:solidFill>
              <a:schemeClr val="tx1"/>
            </a:solidFill>
            <a:miter lim="800000"/>
            <a:headEnd/>
            <a:tailEnd/>
          </a:ln>
          <a:effectLst/>
        </p:spPr>
        <p:txBody>
          <a:bodyPr wrap="none" anchor="ctr"/>
          <a:lstStyle/>
          <a:p>
            <a:pPr algn="ctr" eaLnBrk="1" hangingPunct="1">
              <a:defRPr/>
            </a:pPr>
            <a:r>
              <a:rPr lang="fr-FR" sz="1800" dirty="0">
                <a:solidFill>
                  <a:srgbClr val="9900CC"/>
                </a:solidFill>
                <a:effectLst>
                  <a:outerShdw blurRad="38100" dist="38100" dir="2700000" algn="tl">
                    <a:srgbClr val="000000"/>
                  </a:outerShdw>
                </a:effectLst>
                <a:latin typeface="Tahoma" pitchFamily="34" charset="0"/>
              </a:rPr>
              <a:t>Corps causal</a:t>
            </a:r>
          </a:p>
        </p:txBody>
      </p:sp>
      <p:sp>
        <p:nvSpPr>
          <p:cNvPr id="19" name="AutoShape 59">
            <a:extLst>
              <a:ext uri="{FF2B5EF4-FFF2-40B4-BE49-F238E27FC236}">
                <a16:creationId xmlns:a16="http://schemas.microsoft.com/office/drawing/2014/main" id="{00008FB8-16F7-A449-9A9F-5F4D883B29CA}"/>
              </a:ext>
            </a:extLst>
          </p:cNvPr>
          <p:cNvSpPr>
            <a:spLocks noChangeArrowheads="1"/>
          </p:cNvSpPr>
          <p:nvPr/>
        </p:nvSpPr>
        <p:spPr bwMode="auto">
          <a:xfrm>
            <a:off x="9468976" y="5937504"/>
            <a:ext cx="485775" cy="810036"/>
          </a:xfrm>
          <a:prstGeom prst="upDownArrow">
            <a:avLst>
              <a:gd name="adj1" fmla="val 50000"/>
              <a:gd name="adj2" fmla="val 37386"/>
            </a:avLst>
          </a:prstGeom>
          <a:solidFill>
            <a:schemeClr val="accent1"/>
          </a:solidFill>
          <a:ln w="9525" algn="ctr">
            <a:solidFill>
              <a:schemeClr val="tx1"/>
            </a:solidFill>
            <a:miter lim="800000"/>
            <a:headEnd/>
            <a:tailEnd/>
          </a:ln>
          <a:effectLst/>
        </p:spPr>
        <p:txBody>
          <a:bodyPr wrap="none" anchor="ctr"/>
          <a:lstStyle/>
          <a:p>
            <a:pPr algn="ctr" eaLnBrk="1" hangingPunct="1">
              <a:defRPr/>
            </a:pPr>
            <a:r>
              <a:rPr lang="fr-FR" sz="1800" dirty="0">
                <a:solidFill>
                  <a:srgbClr val="9900CC"/>
                </a:solidFill>
                <a:effectLst>
                  <a:outerShdw blurRad="38100" dist="38100" dir="2700000" algn="tl">
                    <a:srgbClr val="000000"/>
                  </a:outerShdw>
                </a:effectLst>
                <a:latin typeface="Tahoma" pitchFamily="34" charset="0"/>
              </a:rPr>
              <a:t>Corps subtils</a:t>
            </a:r>
          </a:p>
          <a:p>
            <a:pPr algn="ctr" eaLnBrk="1" hangingPunct="1">
              <a:defRPr/>
            </a:pPr>
            <a:r>
              <a:rPr lang="fr-FR" sz="1200" dirty="0">
                <a:solidFill>
                  <a:srgbClr val="9900CC"/>
                </a:solidFill>
                <a:effectLst>
                  <a:outerShdw blurRad="38100" dist="38100" dir="2700000" algn="tl">
                    <a:srgbClr val="000000"/>
                  </a:outerShdw>
                </a:effectLst>
                <a:latin typeface="Tahoma" pitchFamily="34" charset="0"/>
              </a:rPr>
              <a:t>Bouddhique </a:t>
            </a:r>
            <a:r>
              <a:rPr lang="fr-FR" sz="1200" dirty="0" err="1">
                <a:solidFill>
                  <a:srgbClr val="9900CC"/>
                </a:solidFill>
                <a:effectLst>
                  <a:outerShdw blurRad="38100" dist="38100" dir="2700000" algn="tl">
                    <a:srgbClr val="000000"/>
                  </a:outerShdw>
                </a:effectLst>
                <a:latin typeface="Tahoma" pitchFamily="34" charset="0"/>
              </a:rPr>
              <a:t>Atmique</a:t>
            </a:r>
            <a:endParaRPr lang="fr-FR" sz="1200" dirty="0">
              <a:solidFill>
                <a:srgbClr val="9900CC"/>
              </a:solidFill>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367669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2632A3-6AB8-47F8-B7FC-B8DDA7C78009}"/>
              </a:ext>
            </a:extLst>
          </p:cNvPr>
          <p:cNvSpPr>
            <a:spLocks noGrp="1"/>
          </p:cNvSpPr>
          <p:nvPr>
            <p:ph type="title" idx="4294967295"/>
          </p:nvPr>
        </p:nvSpPr>
        <p:spPr>
          <a:xfrm>
            <a:off x="8610600" y="292101"/>
            <a:ext cx="2743200" cy="1398587"/>
          </a:xfrm>
        </p:spPr>
        <p:txBody>
          <a:bodyPr>
            <a:normAutofit fontScale="90000"/>
          </a:bodyPr>
          <a:lstStyle/>
          <a:p>
            <a:pPr algn="l" eaLnBrk="1" hangingPunct="1">
              <a:defRPr/>
            </a:pPr>
            <a:br>
              <a:rPr lang="en-GB"/>
            </a:br>
            <a:br>
              <a:rPr lang="fr-FR">
                <a:effectLst>
                  <a:outerShdw blurRad="38100" dist="38100" dir="2700000" algn="tl">
                    <a:srgbClr val="C0C0C0"/>
                  </a:outerShdw>
                </a:effectLst>
              </a:rPr>
            </a:br>
            <a:endParaRPr lang="fr-FR"/>
          </a:p>
        </p:txBody>
      </p:sp>
      <p:pic>
        <p:nvPicPr>
          <p:cNvPr id="114692" name="Picture 6" descr="Big">
            <a:extLst>
              <a:ext uri="{FF2B5EF4-FFF2-40B4-BE49-F238E27FC236}">
                <a16:creationId xmlns:a16="http://schemas.microsoft.com/office/drawing/2014/main" id="{3A03A1A9-AA40-0741-B7AB-D930C385F17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042569" y="1505478"/>
            <a:ext cx="3909445" cy="5189009"/>
          </a:xfrm>
          <a:noFill/>
        </p:spPr>
      </p:pic>
      <p:sp>
        <p:nvSpPr>
          <p:cNvPr id="7" name="Étoile à 8 branches 6">
            <a:extLst>
              <a:ext uri="{FF2B5EF4-FFF2-40B4-BE49-F238E27FC236}">
                <a16:creationId xmlns:a16="http://schemas.microsoft.com/office/drawing/2014/main" id="{E598AEAC-2BBD-4B51-8F10-59E7E49808AA}"/>
              </a:ext>
            </a:extLst>
          </p:cNvPr>
          <p:cNvSpPr/>
          <p:nvPr/>
        </p:nvSpPr>
        <p:spPr>
          <a:xfrm>
            <a:off x="6391276" y="4148140"/>
            <a:ext cx="215900" cy="19526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8" name="Étoile à 8 branches 7">
            <a:extLst>
              <a:ext uri="{FF2B5EF4-FFF2-40B4-BE49-F238E27FC236}">
                <a16:creationId xmlns:a16="http://schemas.microsoft.com/office/drawing/2014/main" id="{C273F807-EBA5-436D-A492-CD5218C2AA50}"/>
              </a:ext>
            </a:extLst>
          </p:cNvPr>
          <p:cNvSpPr/>
          <p:nvPr/>
        </p:nvSpPr>
        <p:spPr>
          <a:xfrm>
            <a:off x="5051425" y="4367869"/>
            <a:ext cx="215900" cy="19367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 name="Étoile à 8 branches 8">
            <a:extLst>
              <a:ext uri="{FF2B5EF4-FFF2-40B4-BE49-F238E27FC236}">
                <a16:creationId xmlns:a16="http://schemas.microsoft.com/office/drawing/2014/main" id="{0E6161E7-DDBF-4512-8FEC-2E53B4DE4E94}"/>
              </a:ext>
            </a:extLst>
          </p:cNvPr>
          <p:cNvSpPr/>
          <p:nvPr/>
        </p:nvSpPr>
        <p:spPr>
          <a:xfrm>
            <a:off x="5232400" y="4868863"/>
            <a:ext cx="215900" cy="195262"/>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0" name="Étoile à 8 branches 9">
            <a:extLst>
              <a:ext uri="{FF2B5EF4-FFF2-40B4-BE49-F238E27FC236}">
                <a16:creationId xmlns:a16="http://schemas.microsoft.com/office/drawing/2014/main" id="{DB7B62C8-713C-43E2-9049-22081ACC236D}"/>
              </a:ext>
            </a:extLst>
          </p:cNvPr>
          <p:cNvSpPr/>
          <p:nvPr/>
        </p:nvSpPr>
        <p:spPr>
          <a:xfrm>
            <a:off x="6303947" y="4699003"/>
            <a:ext cx="215900" cy="19367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1" name="Étoile à 8 branches 10">
            <a:extLst>
              <a:ext uri="{FF2B5EF4-FFF2-40B4-BE49-F238E27FC236}">
                <a16:creationId xmlns:a16="http://schemas.microsoft.com/office/drawing/2014/main" id="{65CD1E98-8CCA-4B44-959B-3F8D9037940F}"/>
              </a:ext>
            </a:extLst>
          </p:cNvPr>
          <p:cNvSpPr/>
          <p:nvPr/>
        </p:nvSpPr>
        <p:spPr>
          <a:xfrm>
            <a:off x="6427788" y="5150647"/>
            <a:ext cx="215900" cy="195262"/>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2" name="Étoile à 8 branches 11">
            <a:extLst>
              <a:ext uri="{FF2B5EF4-FFF2-40B4-BE49-F238E27FC236}">
                <a16:creationId xmlns:a16="http://schemas.microsoft.com/office/drawing/2014/main" id="{02FA1043-8222-44DA-8BA3-4ADD171325E0}"/>
              </a:ext>
            </a:extLst>
          </p:cNvPr>
          <p:cNvSpPr/>
          <p:nvPr/>
        </p:nvSpPr>
        <p:spPr>
          <a:xfrm>
            <a:off x="5198372" y="3627301"/>
            <a:ext cx="215900" cy="19367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3" name="Étoile à 8 branches 12">
            <a:extLst>
              <a:ext uri="{FF2B5EF4-FFF2-40B4-BE49-F238E27FC236}">
                <a16:creationId xmlns:a16="http://schemas.microsoft.com/office/drawing/2014/main" id="{25845A7A-03EA-411A-A58F-16DD81728427}"/>
              </a:ext>
            </a:extLst>
          </p:cNvPr>
          <p:cNvSpPr/>
          <p:nvPr/>
        </p:nvSpPr>
        <p:spPr>
          <a:xfrm flipH="1">
            <a:off x="6643100" y="3714154"/>
            <a:ext cx="253000" cy="195862"/>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4" name="Étoile à 8 branches 13">
            <a:extLst>
              <a:ext uri="{FF2B5EF4-FFF2-40B4-BE49-F238E27FC236}">
                <a16:creationId xmlns:a16="http://schemas.microsoft.com/office/drawing/2014/main" id="{E643635D-FE22-4093-BFB9-A2CC4355E91F}"/>
              </a:ext>
            </a:extLst>
          </p:cNvPr>
          <p:cNvSpPr/>
          <p:nvPr/>
        </p:nvSpPr>
        <p:spPr>
          <a:xfrm>
            <a:off x="5326998" y="3228285"/>
            <a:ext cx="215900" cy="19367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5" name="Étoile à 8 branches 14">
            <a:extLst>
              <a:ext uri="{FF2B5EF4-FFF2-40B4-BE49-F238E27FC236}">
                <a16:creationId xmlns:a16="http://schemas.microsoft.com/office/drawing/2014/main" id="{2B048E6E-7BA3-47F4-9579-3777CC50E309}"/>
              </a:ext>
            </a:extLst>
          </p:cNvPr>
          <p:cNvSpPr/>
          <p:nvPr/>
        </p:nvSpPr>
        <p:spPr>
          <a:xfrm>
            <a:off x="5232400" y="4076701"/>
            <a:ext cx="215900" cy="19367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6" name="Étoile à 8 branches 15">
            <a:extLst>
              <a:ext uri="{FF2B5EF4-FFF2-40B4-BE49-F238E27FC236}">
                <a16:creationId xmlns:a16="http://schemas.microsoft.com/office/drawing/2014/main" id="{5498FF32-C9C9-4B24-919D-A04C8CB5963F}"/>
              </a:ext>
            </a:extLst>
          </p:cNvPr>
          <p:cNvSpPr/>
          <p:nvPr/>
        </p:nvSpPr>
        <p:spPr>
          <a:xfrm>
            <a:off x="6103938" y="5803902"/>
            <a:ext cx="215900" cy="195262"/>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7" name="Étoile à 8 branches 16">
            <a:extLst>
              <a:ext uri="{FF2B5EF4-FFF2-40B4-BE49-F238E27FC236}">
                <a16:creationId xmlns:a16="http://schemas.microsoft.com/office/drawing/2014/main" id="{9E2B7DA4-A187-44C1-BB43-5DF8C6483B22}"/>
              </a:ext>
            </a:extLst>
          </p:cNvPr>
          <p:cNvSpPr/>
          <p:nvPr/>
        </p:nvSpPr>
        <p:spPr>
          <a:xfrm>
            <a:off x="5303838" y="5373689"/>
            <a:ext cx="215900" cy="19367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8" name="Étoile à 8 branches 17">
            <a:extLst>
              <a:ext uri="{FF2B5EF4-FFF2-40B4-BE49-F238E27FC236}">
                <a16:creationId xmlns:a16="http://schemas.microsoft.com/office/drawing/2014/main" id="{5317C319-1E53-4A27-96F7-D5514A08B3F7}"/>
              </a:ext>
            </a:extLst>
          </p:cNvPr>
          <p:cNvSpPr/>
          <p:nvPr/>
        </p:nvSpPr>
        <p:spPr>
          <a:xfrm>
            <a:off x="5508142" y="5857341"/>
            <a:ext cx="215900" cy="19367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9" name="Étoile à 8 branches 18">
            <a:extLst>
              <a:ext uri="{FF2B5EF4-FFF2-40B4-BE49-F238E27FC236}">
                <a16:creationId xmlns:a16="http://schemas.microsoft.com/office/drawing/2014/main" id="{1B12858D-D37A-44E1-BA1C-EBA3FD477CE0}"/>
              </a:ext>
            </a:extLst>
          </p:cNvPr>
          <p:cNvSpPr/>
          <p:nvPr/>
        </p:nvSpPr>
        <p:spPr>
          <a:xfrm flipH="1">
            <a:off x="6499226" y="3181543"/>
            <a:ext cx="215900" cy="196055"/>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9" name="Rectangle 28">
            <a:extLst>
              <a:ext uri="{FF2B5EF4-FFF2-40B4-BE49-F238E27FC236}">
                <a16:creationId xmlns:a16="http://schemas.microsoft.com/office/drawing/2014/main" id="{4E0F1597-9A7B-4BA3-A4CC-DD77F9CCA103}"/>
              </a:ext>
            </a:extLst>
          </p:cNvPr>
          <p:cNvSpPr/>
          <p:nvPr/>
        </p:nvSpPr>
        <p:spPr>
          <a:xfrm>
            <a:off x="8844231" y="2196877"/>
            <a:ext cx="1582738" cy="830997"/>
          </a:xfrm>
          <a:prstGeom prst="rect">
            <a:avLst/>
          </a:prstGeom>
          <a:noFill/>
        </p:spPr>
        <p:txBody>
          <a:bodyPr>
            <a:spAutoFit/>
          </a:bodyPr>
          <a:lstStyle/>
          <a:p>
            <a:pPr eaLnBrk="1" hangingPunct="1">
              <a:defRPr/>
            </a:pPr>
            <a:r>
              <a:rPr lang="fr-FR" sz="1600" b="1" dirty="0">
                <a:solidFill>
                  <a:srgbClr val="333399"/>
                </a:solidFill>
                <a:latin typeface="Arial" charset="0"/>
              </a:rPr>
              <a:t>Mémoires de l’histoire personnelle</a:t>
            </a:r>
          </a:p>
        </p:txBody>
      </p:sp>
      <p:cxnSp>
        <p:nvCxnSpPr>
          <p:cNvPr id="39" name="Connecteur droit avec flèche 38">
            <a:extLst>
              <a:ext uri="{FF2B5EF4-FFF2-40B4-BE49-F238E27FC236}">
                <a16:creationId xmlns:a16="http://schemas.microsoft.com/office/drawing/2014/main" id="{25E7C536-5A43-4207-9D7F-0597A1A6133B}"/>
              </a:ext>
            </a:extLst>
          </p:cNvPr>
          <p:cNvCxnSpPr/>
          <p:nvPr/>
        </p:nvCxnSpPr>
        <p:spPr>
          <a:xfrm>
            <a:off x="8399463" y="3933825"/>
            <a:ext cx="0" cy="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51" name="Étoile à 8 branches 50">
            <a:extLst>
              <a:ext uri="{FF2B5EF4-FFF2-40B4-BE49-F238E27FC236}">
                <a16:creationId xmlns:a16="http://schemas.microsoft.com/office/drawing/2014/main" id="{8A1CF69D-22F1-4376-A060-9AD200150ADF}"/>
              </a:ext>
            </a:extLst>
          </p:cNvPr>
          <p:cNvSpPr/>
          <p:nvPr/>
        </p:nvSpPr>
        <p:spPr>
          <a:xfrm>
            <a:off x="9418906" y="2009552"/>
            <a:ext cx="217488" cy="195262"/>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21" name="Étoile à 8 branches 20">
            <a:extLst>
              <a:ext uri="{FF2B5EF4-FFF2-40B4-BE49-F238E27FC236}">
                <a16:creationId xmlns:a16="http://schemas.microsoft.com/office/drawing/2014/main" id="{98E2978A-A752-4952-97A9-C9D0778EF739}"/>
              </a:ext>
            </a:extLst>
          </p:cNvPr>
          <p:cNvSpPr/>
          <p:nvPr/>
        </p:nvSpPr>
        <p:spPr>
          <a:xfrm>
            <a:off x="6638132" y="5562601"/>
            <a:ext cx="215900" cy="193675"/>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2" name="Étoile à 8 branches 21">
            <a:extLst>
              <a:ext uri="{FF2B5EF4-FFF2-40B4-BE49-F238E27FC236}">
                <a16:creationId xmlns:a16="http://schemas.microsoft.com/office/drawing/2014/main" id="{25028DC7-6B85-48C7-935C-2E893C47D06F}"/>
              </a:ext>
            </a:extLst>
          </p:cNvPr>
          <p:cNvSpPr/>
          <p:nvPr/>
        </p:nvSpPr>
        <p:spPr>
          <a:xfrm>
            <a:off x="5171382" y="5637130"/>
            <a:ext cx="215900" cy="193675"/>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3" name="Étoile à 8 branches 22">
            <a:extLst>
              <a:ext uri="{FF2B5EF4-FFF2-40B4-BE49-F238E27FC236}">
                <a16:creationId xmlns:a16="http://schemas.microsoft.com/office/drawing/2014/main" id="{984ADEE4-D29E-4FD5-8C02-E0884EAC7A68}"/>
              </a:ext>
            </a:extLst>
          </p:cNvPr>
          <p:cNvSpPr/>
          <p:nvPr/>
        </p:nvSpPr>
        <p:spPr>
          <a:xfrm>
            <a:off x="6800737" y="4044272"/>
            <a:ext cx="215900" cy="195263"/>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4" name="Étoile à 8 branches 23">
            <a:extLst>
              <a:ext uri="{FF2B5EF4-FFF2-40B4-BE49-F238E27FC236}">
                <a16:creationId xmlns:a16="http://schemas.microsoft.com/office/drawing/2014/main" id="{B385D6B2-3EC7-4A86-A871-3E43CEB16ADF}"/>
              </a:ext>
            </a:extLst>
          </p:cNvPr>
          <p:cNvSpPr/>
          <p:nvPr/>
        </p:nvSpPr>
        <p:spPr>
          <a:xfrm>
            <a:off x="6807995" y="4892678"/>
            <a:ext cx="215900" cy="195263"/>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5" name="Étoile à 8 branches 24">
            <a:extLst>
              <a:ext uri="{FF2B5EF4-FFF2-40B4-BE49-F238E27FC236}">
                <a16:creationId xmlns:a16="http://schemas.microsoft.com/office/drawing/2014/main" id="{116AE322-D55C-4B27-AFFE-CAC3E33D2F88}"/>
              </a:ext>
            </a:extLst>
          </p:cNvPr>
          <p:cNvSpPr/>
          <p:nvPr/>
        </p:nvSpPr>
        <p:spPr>
          <a:xfrm>
            <a:off x="5267325" y="2814219"/>
            <a:ext cx="215900" cy="193675"/>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7" name="Étoile à 8 branches 26">
            <a:extLst>
              <a:ext uri="{FF2B5EF4-FFF2-40B4-BE49-F238E27FC236}">
                <a16:creationId xmlns:a16="http://schemas.microsoft.com/office/drawing/2014/main" id="{C83E0008-E4D9-4585-9D9A-A406FC5CBCCB}"/>
              </a:ext>
            </a:extLst>
          </p:cNvPr>
          <p:cNvSpPr/>
          <p:nvPr/>
        </p:nvSpPr>
        <p:spPr>
          <a:xfrm flipH="1">
            <a:off x="6788150" y="3404003"/>
            <a:ext cx="215900" cy="196054"/>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28" name="Étoile à 8 branches 27">
            <a:extLst>
              <a:ext uri="{FF2B5EF4-FFF2-40B4-BE49-F238E27FC236}">
                <a16:creationId xmlns:a16="http://schemas.microsoft.com/office/drawing/2014/main" id="{AFEB0100-F745-4757-B36C-17FB8B48F4B6}"/>
              </a:ext>
            </a:extLst>
          </p:cNvPr>
          <p:cNvSpPr/>
          <p:nvPr/>
        </p:nvSpPr>
        <p:spPr>
          <a:xfrm>
            <a:off x="9418906" y="3162078"/>
            <a:ext cx="217488" cy="193675"/>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14717" name="Rectangle 29">
            <a:extLst>
              <a:ext uri="{FF2B5EF4-FFF2-40B4-BE49-F238E27FC236}">
                <a16:creationId xmlns:a16="http://schemas.microsoft.com/office/drawing/2014/main" id="{8CED03FD-1455-4340-9EBC-5C29E00C25D9}"/>
              </a:ext>
            </a:extLst>
          </p:cNvPr>
          <p:cNvSpPr>
            <a:spLocks noChangeArrowheads="1"/>
          </p:cNvSpPr>
          <p:nvPr/>
        </p:nvSpPr>
        <p:spPr bwMode="auto">
          <a:xfrm>
            <a:off x="8844231" y="3377977"/>
            <a:ext cx="15113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a:solidFill>
                  <a:srgbClr val="333399"/>
                </a:solidFill>
              </a:rPr>
              <a:t>Mémoires de</a:t>
            </a:r>
          </a:p>
          <a:p>
            <a:pPr eaLnBrk="1" hangingPunct="1">
              <a:spcBef>
                <a:spcPct val="0"/>
              </a:spcBef>
              <a:buFontTx/>
              <a:buNone/>
            </a:pPr>
            <a:r>
              <a:rPr lang="fr-FR" altLang="fr-FR" sz="1600" b="1">
                <a:solidFill>
                  <a:srgbClr val="333399"/>
                </a:solidFill>
              </a:rPr>
              <a:t>l’histoire </a:t>
            </a:r>
          </a:p>
          <a:p>
            <a:pPr eaLnBrk="1" hangingPunct="1">
              <a:spcBef>
                <a:spcPct val="0"/>
              </a:spcBef>
              <a:buFontTx/>
              <a:buNone/>
            </a:pPr>
            <a:r>
              <a:rPr lang="fr-FR" altLang="fr-FR" sz="1600" b="1">
                <a:solidFill>
                  <a:srgbClr val="333399"/>
                </a:solidFill>
              </a:rPr>
              <a:t>familiale</a:t>
            </a:r>
            <a:endParaRPr lang="fr-FR" altLang="fr-FR" sz="1600"/>
          </a:p>
        </p:txBody>
      </p:sp>
      <p:sp>
        <p:nvSpPr>
          <p:cNvPr id="33" name="Étoile à 8 branches 32">
            <a:extLst>
              <a:ext uri="{FF2B5EF4-FFF2-40B4-BE49-F238E27FC236}">
                <a16:creationId xmlns:a16="http://schemas.microsoft.com/office/drawing/2014/main" id="{89935194-299F-4A10-94AD-D93BD3D18DBE}"/>
              </a:ext>
            </a:extLst>
          </p:cNvPr>
          <p:cNvSpPr/>
          <p:nvPr/>
        </p:nvSpPr>
        <p:spPr>
          <a:xfrm>
            <a:off x="4764088" y="5013054"/>
            <a:ext cx="215900" cy="193675"/>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4" name="Étoile à 8 branches 33">
            <a:extLst>
              <a:ext uri="{FF2B5EF4-FFF2-40B4-BE49-F238E27FC236}">
                <a16:creationId xmlns:a16="http://schemas.microsoft.com/office/drawing/2014/main" id="{B907B2C9-4963-4632-B974-48AAAA4A2AC1}"/>
              </a:ext>
            </a:extLst>
          </p:cNvPr>
          <p:cNvSpPr/>
          <p:nvPr/>
        </p:nvSpPr>
        <p:spPr>
          <a:xfrm flipH="1">
            <a:off x="4772249" y="4436519"/>
            <a:ext cx="62501" cy="84114"/>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5" name="Étoile à 8 branches 34">
            <a:extLst>
              <a:ext uri="{FF2B5EF4-FFF2-40B4-BE49-F238E27FC236}">
                <a16:creationId xmlns:a16="http://schemas.microsoft.com/office/drawing/2014/main" id="{43B5C908-EA0B-41AD-84BC-AD63E5392348}"/>
              </a:ext>
            </a:extLst>
          </p:cNvPr>
          <p:cNvSpPr/>
          <p:nvPr/>
        </p:nvSpPr>
        <p:spPr>
          <a:xfrm flipH="1">
            <a:off x="6680199" y="2983031"/>
            <a:ext cx="215901" cy="183357"/>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6" name="Étoile à 8 branches 35">
            <a:extLst>
              <a:ext uri="{FF2B5EF4-FFF2-40B4-BE49-F238E27FC236}">
                <a16:creationId xmlns:a16="http://schemas.microsoft.com/office/drawing/2014/main" id="{47A6F0DB-B224-4F60-A739-7E7CEC36AA18}"/>
              </a:ext>
            </a:extLst>
          </p:cNvPr>
          <p:cNvSpPr/>
          <p:nvPr/>
        </p:nvSpPr>
        <p:spPr>
          <a:xfrm>
            <a:off x="5159375" y="3025041"/>
            <a:ext cx="215900" cy="193675"/>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7" name="Étoile à 8 branches 36">
            <a:extLst>
              <a:ext uri="{FF2B5EF4-FFF2-40B4-BE49-F238E27FC236}">
                <a16:creationId xmlns:a16="http://schemas.microsoft.com/office/drawing/2014/main" id="{28BDE84E-0E34-4820-AD1F-730D9C0AAFF6}"/>
              </a:ext>
            </a:extLst>
          </p:cNvPr>
          <p:cNvSpPr/>
          <p:nvPr/>
        </p:nvSpPr>
        <p:spPr>
          <a:xfrm>
            <a:off x="5490737" y="2309351"/>
            <a:ext cx="215900" cy="195263"/>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8" name="Étoile à 8 branches 37">
            <a:extLst>
              <a:ext uri="{FF2B5EF4-FFF2-40B4-BE49-F238E27FC236}">
                <a16:creationId xmlns:a16="http://schemas.microsoft.com/office/drawing/2014/main" id="{35501ABB-056D-4B70-9D48-38DCC7A763E2}"/>
              </a:ext>
            </a:extLst>
          </p:cNvPr>
          <p:cNvSpPr/>
          <p:nvPr/>
        </p:nvSpPr>
        <p:spPr>
          <a:xfrm>
            <a:off x="6807995" y="5325556"/>
            <a:ext cx="215900" cy="195262"/>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40" name="Étoile à 8 branches 39">
            <a:extLst>
              <a:ext uri="{FF2B5EF4-FFF2-40B4-BE49-F238E27FC236}">
                <a16:creationId xmlns:a16="http://schemas.microsoft.com/office/drawing/2014/main" id="{3DE392FF-1611-471B-8C31-37D90A48739E}"/>
              </a:ext>
            </a:extLst>
          </p:cNvPr>
          <p:cNvSpPr/>
          <p:nvPr/>
        </p:nvSpPr>
        <p:spPr>
          <a:xfrm flipH="1">
            <a:off x="6386740" y="2461749"/>
            <a:ext cx="215900" cy="215899"/>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41" name="Étoile à 8 branches 40">
            <a:extLst>
              <a:ext uri="{FF2B5EF4-FFF2-40B4-BE49-F238E27FC236}">
                <a16:creationId xmlns:a16="http://schemas.microsoft.com/office/drawing/2014/main" id="{91DE49EB-9290-4D62-8FB5-DD21E5E97978}"/>
              </a:ext>
            </a:extLst>
          </p:cNvPr>
          <p:cNvSpPr/>
          <p:nvPr/>
        </p:nvSpPr>
        <p:spPr>
          <a:xfrm>
            <a:off x="4859319" y="3452492"/>
            <a:ext cx="191985" cy="195859"/>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42" name="Étoile à 8 branches 41">
            <a:extLst>
              <a:ext uri="{FF2B5EF4-FFF2-40B4-BE49-F238E27FC236}">
                <a16:creationId xmlns:a16="http://schemas.microsoft.com/office/drawing/2014/main" id="{01CECC90-9E6B-415C-8279-06C20F3D3DF4}"/>
              </a:ext>
            </a:extLst>
          </p:cNvPr>
          <p:cNvSpPr/>
          <p:nvPr/>
        </p:nvSpPr>
        <p:spPr>
          <a:xfrm>
            <a:off x="4739412" y="5783264"/>
            <a:ext cx="215900" cy="193675"/>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43" name="Étoile à 8 branches 42">
            <a:extLst>
              <a:ext uri="{FF2B5EF4-FFF2-40B4-BE49-F238E27FC236}">
                <a16:creationId xmlns:a16="http://schemas.microsoft.com/office/drawing/2014/main" id="{F3F11F53-7DDA-4FD7-AF1B-1CFF0025C61D}"/>
              </a:ext>
            </a:extLst>
          </p:cNvPr>
          <p:cNvSpPr/>
          <p:nvPr/>
        </p:nvSpPr>
        <p:spPr>
          <a:xfrm>
            <a:off x="9418906" y="4386040"/>
            <a:ext cx="217488" cy="195263"/>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14729" name="Rectangle 43">
            <a:extLst>
              <a:ext uri="{FF2B5EF4-FFF2-40B4-BE49-F238E27FC236}">
                <a16:creationId xmlns:a16="http://schemas.microsoft.com/office/drawing/2014/main" id="{1FF65E6A-9D49-B84F-92C5-D7F0F228887D}"/>
              </a:ext>
            </a:extLst>
          </p:cNvPr>
          <p:cNvSpPr>
            <a:spLocks noChangeArrowheads="1"/>
          </p:cNvSpPr>
          <p:nvPr/>
        </p:nvSpPr>
        <p:spPr bwMode="auto">
          <a:xfrm>
            <a:off x="8844231" y="4674965"/>
            <a:ext cx="14938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b="1">
                <a:solidFill>
                  <a:srgbClr val="333399"/>
                </a:solidFill>
              </a:rPr>
              <a:t>Mémoires</a:t>
            </a:r>
          </a:p>
          <a:p>
            <a:pPr eaLnBrk="1" hangingPunct="1">
              <a:spcBef>
                <a:spcPct val="0"/>
              </a:spcBef>
              <a:buFontTx/>
              <a:buNone/>
            </a:pPr>
            <a:r>
              <a:rPr lang="fr-FR" altLang="fr-FR" sz="1600" b="1">
                <a:solidFill>
                  <a:srgbClr val="333399"/>
                </a:solidFill>
              </a:rPr>
              <a:t>Collectives</a:t>
            </a:r>
          </a:p>
          <a:p>
            <a:pPr eaLnBrk="1" hangingPunct="1">
              <a:spcBef>
                <a:spcPct val="0"/>
              </a:spcBef>
              <a:buFontTx/>
              <a:buNone/>
            </a:pPr>
            <a:r>
              <a:rPr lang="fr-FR" altLang="fr-FR" sz="1600" b="1">
                <a:solidFill>
                  <a:srgbClr val="333399"/>
                </a:solidFill>
              </a:rPr>
              <a:t>Egrégores et archétypes</a:t>
            </a:r>
          </a:p>
        </p:txBody>
      </p:sp>
      <p:sp>
        <p:nvSpPr>
          <p:cNvPr id="44" name="Étoile à 8 branches 43">
            <a:extLst>
              <a:ext uri="{FF2B5EF4-FFF2-40B4-BE49-F238E27FC236}">
                <a16:creationId xmlns:a16="http://schemas.microsoft.com/office/drawing/2014/main" id="{9ACA6C36-A057-654A-AF85-75E7B5929355}"/>
              </a:ext>
            </a:extLst>
          </p:cNvPr>
          <p:cNvSpPr/>
          <p:nvPr/>
        </p:nvSpPr>
        <p:spPr>
          <a:xfrm>
            <a:off x="7076833" y="4522787"/>
            <a:ext cx="215900" cy="195263"/>
          </a:xfrm>
          <a:prstGeom prst="star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 name="Rectangle 2">
            <a:extLst>
              <a:ext uri="{FF2B5EF4-FFF2-40B4-BE49-F238E27FC236}">
                <a16:creationId xmlns:a16="http://schemas.microsoft.com/office/drawing/2014/main" id="{B552CEAD-0FDC-2145-AB31-6C7B4FA1DA2D}"/>
              </a:ext>
            </a:extLst>
          </p:cNvPr>
          <p:cNvSpPr/>
          <p:nvPr/>
        </p:nvSpPr>
        <p:spPr>
          <a:xfrm rot="10800000" flipV="1">
            <a:off x="457200" y="1638377"/>
            <a:ext cx="3344804" cy="5324535"/>
          </a:xfrm>
          <a:prstGeom prst="rect">
            <a:avLst/>
          </a:prstGeom>
        </p:spPr>
        <p:txBody>
          <a:bodyPr wrap="square">
            <a:spAutoFit/>
          </a:bodyPr>
          <a:lstStyle/>
          <a:p>
            <a:pPr marL="342900" indent="-342900">
              <a:buFont typeface="Wingdings" pitchFamily="2" charset="2"/>
              <a:buChar char="§"/>
            </a:pPr>
            <a:r>
              <a:rPr lang="en-GB" sz="2200" dirty="0">
                <a:latin typeface="Arial" panose="020B0604020202020204" pitchFamily="34" charset="0"/>
                <a:cs typeface="Arial" panose="020B0604020202020204" pitchFamily="34" charset="0"/>
              </a:rPr>
              <a:t>La conscience </a:t>
            </a:r>
            <a:r>
              <a:rPr lang="en-GB" sz="2200" dirty="0" err="1">
                <a:latin typeface="Arial" panose="020B0604020202020204" pitchFamily="34" charset="0"/>
                <a:cs typeface="Arial" panose="020B0604020202020204" pitchFamily="34" charset="0"/>
              </a:rPr>
              <a:t>s’expanse</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dans</a:t>
            </a:r>
            <a:r>
              <a:rPr lang="en-GB" sz="2200" dirty="0">
                <a:latin typeface="Arial" panose="020B0604020202020204" pitchFamily="34" charset="0"/>
                <a:cs typeface="Arial" panose="020B0604020202020204" pitchFamily="34" charset="0"/>
              </a:rPr>
              <a:t> le corps </a:t>
            </a:r>
            <a:r>
              <a:rPr lang="en-GB" sz="2200" dirty="0" err="1">
                <a:latin typeface="Arial" panose="020B0604020202020204" pitchFamily="34" charset="0"/>
                <a:cs typeface="Arial" panose="020B0604020202020204" pitchFamily="34" charset="0"/>
              </a:rPr>
              <a:t>émotionnel</a:t>
            </a:r>
            <a:endParaRPr lang="en-GB" sz="2200" dirty="0">
              <a:latin typeface="Arial" panose="020B0604020202020204" pitchFamily="34" charset="0"/>
              <a:cs typeface="Arial" panose="020B0604020202020204" pitchFamily="34" charset="0"/>
            </a:endParaRPr>
          </a:p>
          <a:p>
            <a:pPr marL="342900" indent="-342900">
              <a:buFont typeface="Wingdings" pitchFamily="2" charset="2"/>
              <a:buChar char="§"/>
            </a:pPr>
            <a:endParaRPr lang="en-GB" sz="800" dirty="0">
              <a:latin typeface="Arial" panose="020B0604020202020204" pitchFamily="34" charset="0"/>
              <a:cs typeface="Arial" panose="020B0604020202020204" pitchFamily="34" charset="0"/>
            </a:endParaRPr>
          </a:p>
          <a:p>
            <a:pPr marL="342900" indent="-342900">
              <a:buFont typeface="Wingdings" pitchFamily="2" charset="2"/>
              <a:buChar char="§"/>
            </a:pPr>
            <a:r>
              <a:rPr lang="en-GB" sz="2200" dirty="0">
                <a:latin typeface="Arial" panose="020B0604020202020204" pitchFamily="34" charset="0"/>
                <a:cs typeface="Arial" panose="020B0604020202020204" pitchFamily="34" charset="0"/>
              </a:rPr>
              <a:t>Elle </a:t>
            </a:r>
            <a:r>
              <a:rPr lang="en-GB" sz="2200" dirty="0" err="1">
                <a:latin typeface="Arial" panose="020B0604020202020204" pitchFamily="34" charset="0"/>
                <a:cs typeface="Arial" panose="020B0604020202020204" pitchFamily="34" charset="0"/>
              </a:rPr>
              <a:t>connecte</a:t>
            </a:r>
            <a:r>
              <a:rPr lang="en-GB" sz="2200" dirty="0">
                <a:latin typeface="Arial" panose="020B0604020202020204" pitchFamily="34" charset="0"/>
                <a:cs typeface="Arial" panose="020B0604020202020204" pitchFamily="34" charset="0"/>
              </a:rPr>
              <a:t> la </a:t>
            </a:r>
            <a:r>
              <a:rPr lang="en-GB" sz="2200" dirty="0" err="1">
                <a:latin typeface="Arial" panose="020B0604020202020204" pitchFamily="34" charset="0"/>
                <a:cs typeface="Arial" panose="020B0604020202020204" pitchFamily="34" charset="0"/>
              </a:rPr>
              <a:t>mémoire</a:t>
            </a:r>
            <a:r>
              <a:rPr lang="en-GB" sz="2200" dirty="0">
                <a:latin typeface="Arial" panose="020B0604020202020204" pitchFamily="34" charset="0"/>
                <a:cs typeface="Arial" panose="020B0604020202020204" pitchFamily="34" charset="0"/>
              </a:rPr>
              <a:t> qui </a:t>
            </a:r>
            <a:r>
              <a:rPr lang="en-GB" sz="2200" dirty="0" err="1">
                <a:latin typeface="Arial" panose="020B0604020202020204" pitchFamily="34" charset="0"/>
                <a:cs typeface="Arial" panose="020B0604020202020204" pitchFamily="34" charset="0"/>
              </a:rPr>
              <a:t>s’ouvre</a:t>
            </a:r>
            <a:endParaRPr lang="en-GB" sz="2200" dirty="0">
              <a:latin typeface="Arial" panose="020B0604020202020204" pitchFamily="34" charset="0"/>
              <a:cs typeface="Arial" panose="020B0604020202020204" pitchFamily="34" charset="0"/>
            </a:endParaRPr>
          </a:p>
          <a:p>
            <a:pPr marL="342900" indent="-342900">
              <a:buFont typeface="Wingdings" pitchFamily="2" charset="2"/>
              <a:buChar char="§"/>
            </a:pPr>
            <a:endParaRPr lang="en-GB" sz="800" dirty="0">
              <a:latin typeface="Arial" panose="020B0604020202020204" pitchFamily="34" charset="0"/>
              <a:cs typeface="Arial" panose="020B0604020202020204" pitchFamily="34" charset="0"/>
            </a:endParaRPr>
          </a:p>
          <a:p>
            <a:pPr marL="342900" indent="-342900">
              <a:buFont typeface="Wingdings" pitchFamily="2" charset="2"/>
              <a:buChar char="§"/>
            </a:pPr>
            <a:r>
              <a:rPr lang="en-GB" sz="2200" dirty="0">
                <a:latin typeface="Arial" panose="020B0604020202020204" pitchFamily="34" charset="0"/>
                <a:cs typeface="Arial" panose="020B0604020202020204" pitchFamily="34" charset="0"/>
              </a:rPr>
              <a:t>Elle </a:t>
            </a:r>
            <a:r>
              <a:rPr lang="en-GB" sz="2200" dirty="0" err="1">
                <a:latin typeface="Arial" panose="020B0604020202020204" pitchFamily="34" charset="0"/>
                <a:cs typeface="Arial" panose="020B0604020202020204" pitchFamily="34" charset="0"/>
              </a:rPr>
              <a:t>libère</a:t>
            </a:r>
            <a:r>
              <a:rPr lang="en-GB" sz="2200" dirty="0">
                <a:latin typeface="Arial" panose="020B0604020202020204" pitchFamily="34" charset="0"/>
                <a:cs typeface="Arial" panose="020B0604020202020204" pitchFamily="34" charset="0"/>
              </a:rPr>
              <a:t> les </a:t>
            </a:r>
            <a:r>
              <a:rPr lang="en-GB" sz="2200" dirty="0" err="1">
                <a:latin typeface="Arial" panose="020B0604020202020204" pitchFamily="34" charset="0"/>
                <a:cs typeface="Arial" panose="020B0604020202020204" pitchFamily="34" charset="0"/>
              </a:rPr>
              <a:t>émotions</a:t>
            </a:r>
            <a:r>
              <a:rPr lang="en-GB" sz="2200" dirty="0">
                <a:latin typeface="Arial" panose="020B0604020202020204" pitchFamily="34" charset="0"/>
                <a:cs typeface="Arial" panose="020B0604020202020204" pitchFamily="34" charset="0"/>
              </a:rPr>
              <a:t> </a:t>
            </a:r>
          </a:p>
          <a:p>
            <a:endParaRPr lang="en-GB" sz="800" dirty="0">
              <a:latin typeface="Arial" panose="020B0604020202020204" pitchFamily="34" charset="0"/>
              <a:cs typeface="Arial" panose="020B0604020202020204" pitchFamily="34" charset="0"/>
            </a:endParaRPr>
          </a:p>
          <a:p>
            <a:pPr marL="342900" indent="-342900">
              <a:buFont typeface="Wingdings" pitchFamily="2" charset="2"/>
              <a:buChar char="§"/>
            </a:pPr>
            <a:r>
              <a:rPr lang="en-GB" sz="2200" dirty="0" err="1">
                <a:latin typeface="Arial" panose="020B0604020202020204" pitchFamily="34" charset="0"/>
                <a:cs typeface="Arial" panose="020B0604020202020204" pitchFamily="34" charset="0"/>
              </a:rPr>
              <a:t>J’écoute</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l’enfant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intérieur</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ou</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autre</a:t>
            </a:r>
            <a:r>
              <a:rPr lang="en-GB" sz="2200" dirty="0">
                <a:latin typeface="Arial" panose="020B0604020202020204" pitchFamily="34" charset="0"/>
                <a:cs typeface="Arial" panose="020B0604020202020204" pitchFamily="34" charset="0"/>
              </a:rPr>
              <a:t> qui </a:t>
            </a:r>
            <a:r>
              <a:rPr lang="en-GB" sz="2200" dirty="0" err="1">
                <a:latin typeface="Arial" panose="020B0604020202020204" pitchFamily="34" charset="0"/>
                <a:cs typeface="Arial" panose="020B0604020202020204" pitchFamily="34" charset="0"/>
              </a:rPr>
              <a:t>raconte</a:t>
            </a:r>
            <a:r>
              <a:rPr lang="en-GB" sz="2200" dirty="0">
                <a:latin typeface="Arial" panose="020B0604020202020204" pitchFamily="34" charset="0"/>
                <a:cs typeface="Arial" panose="020B0604020202020204" pitchFamily="34" charset="0"/>
              </a:rPr>
              <a:t> son </a:t>
            </a:r>
            <a:r>
              <a:rPr lang="en-GB" sz="2200" dirty="0" err="1">
                <a:latin typeface="Arial" panose="020B0604020202020204" pitchFamily="34" charset="0"/>
                <a:cs typeface="Arial" panose="020B0604020202020204" pitchFamily="34" charset="0"/>
              </a:rPr>
              <a:t>histoire</a:t>
            </a:r>
            <a:r>
              <a:rPr lang="en-GB" sz="2200" dirty="0">
                <a:latin typeface="Arial" panose="020B0604020202020204" pitchFamily="34" charset="0"/>
                <a:cs typeface="Arial" panose="020B0604020202020204" pitchFamily="34" charset="0"/>
              </a:rPr>
              <a:t> </a:t>
            </a:r>
          </a:p>
          <a:p>
            <a:pPr marL="342900" indent="-342900">
              <a:buFont typeface="Wingdings" pitchFamily="2" charset="2"/>
              <a:buChar char="§"/>
            </a:pPr>
            <a:endParaRPr lang="en-GB" sz="800" dirty="0">
              <a:latin typeface="Arial" panose="020B0604020202020204" pitchFamily="34" charset="0"/>
              <a:cs typeface="Arial" panose="020B0604020202020204" pitchFamily="34" charset="0"/>
            </a:endParaRPr>
          </a:p>
          <a:p>
            <a:pPr marL="342900" indent="-342900">
              <a:buFont typeface="Wingdings" pitchFamily="2" charset="2"/>
              <a:buChar char="§"/>
            </a:pPr>
            <a:r>
              <a:rPr lang="en-GB" sz="2200" dirty="0" err="1">
                <a:latin typeface="Arial" panose="020B0604020202020204" pitchFamily="34" charset="0"/>
                <a:cs typeface="Arial" panose="020B0604020202020204" pitchFamily="34" charset="0"/>
              </a:rPr>
              <a:t>Je</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deviens</a:t>
            </a:r>
            <a:r>
              <a:rPr lang="en-GB" sz="2200" dirty="0">
                <a:latin typeface="Arial" panose="020B0604020202020204" pitchFamily="34" charset="0"/>
                <a:cs typeface="Arial" panose="020B0604020202020204" pitchFamily="34" charset="0"/>
              </a:rPr>
              <a:t> son parent </a:t>
            </a:r>
            <a:r>
              <a:rPr lang="en-GB" sz="2200" dirty="0" err="1">
                <a:latin typeface="Arial" panose="020B0604020202020204" pitchFamily="34" charset="0"/>
                <a:cs typeface="Arial" panose="020B0604020202020204" pitchFamily="34" charset="0"/>
              </a:rPr>
              <a:t>bienveillant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aimant</a:t>
            </a:r>
            <a:r>
              <a:rPr lang="en-GB" sz="2200" dirty="0">
                <a:latin typeface="Arial" panose="020B0604020202020204" pitchFamily="34" charset="0"/>
                <a:cs typeface="Arial" panose="020B0604020202020204" pitchFamily="34" charset="0"/>
              </a:rPr>
              <a:t> et </a:t>
            </a:r>
            <a:r>
              <a:rPr lang="en-GB" sz="2200" dirty="0" err="1">
                <a:latin typeface="Arial" panose="020B0604020202020204" pitchFamily="34" charset="0"/>
                <a:cs typeface="Arial" panose="020B0604020202020204" pitchFamily="34" charset="0"/>
              </a:rPr>
              <a:t>protecteur</a:t>
            </a:r>
            <a:r>
              <a:rPr lang="en-GB" sz="2200" dirty="0">
                <a:latin typeface="Arial" panose="020B0604020202020204" pitchFamily="34" charset="0"/>
                <a:cs typeface="Arial" panose="020B0604020202020204" pitchFamily="34" charset="0"/>
              </a:rPr>
              <a:t>   </a:t>
            </a:r>
            <a:br>
              <a:rPr lang="fr-FR" sz="2200" dirty="0">
                <a:effectLst>
                  <a:outerShdw blurRad="38100" dist="38100" dir="2700000" algn="tl">
                    <a:srgbClr val="C0C0C0"/>
                  </a:outerShdw>
                </a:effectLst>
              </a:rPr>
            </a:br>
            <a:endParaRPr lang="fr-FR" sz="2200" dirty="0"/>
          </a:p>
        </p:txBody>
      </p:sp>
      <p:sp>
        <p:nvSpPr>
          <p:cNvPr id="5" name="ZoneTexte 4">
            <a:extLst>
              <a:ext uri="{FF2B5EF4-FFF2-40B4-BE49-F238E27FC236}">
                <a16:creationId xmlns:a16="http://schemas.microsoft.com/office/drawing/2014/main" id="{69143DE5-1A0D-994C-8A85-17CD04E42BE5}"/>
              </a:ext>
            </a:extLst>
          </p:cNvPr>
          <p:cNvSpPr txBox="1"/>
          <p:nvPr/>
        </p:nvSpPr>
        <p:spPr>
          <a:xfrm>
            <a:off x="8231189" y="3758084"/>
            <a:ext cx="333867" cy="369332"/>
          </a:xfrm>
          <a:prstGeom prst="rect">
            <a:avLst/>
          </a:prstGeom>
          <a:solidFill>
            <a:schemeClr val="bg1"/>
          </a:solidFill>
        </p:spPr>
        <p:txBody>
          <a:bodyPr wrap="square" rtlCol="0">
            <a:spAutoFit/>
          </a:bodyPr>
          <a:lstStyle/>
          <a:p>
            <a:endParaRPr lang="fr-FR" dirty="0"/>
          </a:p>
        </p:txBody>
      </p:sp>
      <p:sp>
        <p:nvSpPr>
          <p:cNvPr id="4" name="Espace réservé du numéro de diapositive 3">
            <a:extLst>
              <a:ext uri="{FF2B5EF4-FFF2-40B4-BE49-F238E27FC236}">
                <a16:creationId xmlns:a16="http://schemas.microsoft.com/office/drawing/2014/main" id="{7F7ABD70-DF1A-4342-9436-6F5AB743F9A6}"/>
              </a:ext>
            </a:extLst>
          </p:cNvPr>
          <p:cNvSpPr>
            <a:spLocks noGrp="1"/>
          </p:cNvSpPr>
          <p:nvPr>
            <p:ph type="sldNum" sz="quarter" idx="12"/>
          </p:nvPr>
        </p:nvSpPr>
        <p:spPr/>
        <p:txBody>
          <a:bodyPr/>
          <a:lstStyle/>
          <a:p>
            <a:fld id="{0C26709D-BAF3-634B-90FF-8C167AB29801}" type="slidenum">
              <a:rPr lang="fr-FR" smtClean="0"/>
              <a:t>36</a:t>
            </a:fld>
            <a:endParaRPr lang="fr-FR"/>
          </a:p>
        </p:txBody>
      </p:sp>
      <p:sp>
        <p:nvSpPr>
          <p:cNvPr id="6" name="ZoneTexte 5">
            <a:extLst>
              <a:ext uri="{FF2B5EF4-FFF2-40B4-BE49-F238E27FC236}">
                <a16:creationId xmlns:a16="http://schemas.microsoft.com/office/drawing/2014/main" id="{10B1BD0B-7AA9-4741-BD1C-5A4D45F487AD}"/>
              </a:ext>
            </a:extLst>
          </p:cNvPr>
          <p:cNvSpPr txBox="1"/>
          <p:nvPr/>
        </p:nvSpPr>
        <p:spPr>
          <a:xfrm>
            <a:off x="457200" y="13822"/>
            <a:ext cx="11734799" cy="1200329"/>
          </a:xfrm>
          <a:prstGeom prst="rect">
            <a:avLst/>
          </a:prstGeom>
          <a:noFill/>
        </p:spPr>
        <p:txBody>
          <a:bodyPr wrap="square" rtlCol="0">
            <a:spAutoFit/>
          </a:bodyPr>
          <a:lstStyle/>
          <a:p>
            <a:r>
              <a:rPr lang="fr-FR" sz="3600" dirty="0">
                <a:solidFill>
                  <a:srgbClr val="0070C0"/>
                </a:solidFill>
              </a:rPr>
              <a:t>J - Je répare mon histoire par les états d’expansion </a:t>
            </a:r>
          </a:p>
          <a:p>
            <a:r>
              <a:rPr lang="fr-FR" sz="3600" dirty="0">
                <a:solidFill>
                  <a:srgbClr val="0070C0"/>
                </a:solidFill>
              </a:rPr>
              <a:t>de conscience </a:t>
            </a:r>
          </a:p>
        </p:txBody>
      </p:sp>
      <p:sp>
        <p:nvSpPr>
          <p:cNvPr id="46" name="Étoile à 8 branches 45">
            <a:extLst>
              <a:ext uri="{FF2B5EF4-FFF2-40B4-BE49-F238E27FC236}">
                <a16:creationId xmlns:a16="http://schemas.microsoft.com/office/drawing/2014/main" id="{E99962BB-6E0A-374F-B50C-C631BEAD7A24}"/>
              </a:ext>
            </a:extLst>
          </p:cNvPr>
          <p:cNvSpPr/>
          <p:nvPr/>
        </p:nvSpPr>
        <p:spPr>
          <a:xfrm rot="10161257" flipV="1">
            <a:off x="5044288" y="3881950"/>
            <a:ext cx="174661" cy="161893"/>
          </a:xfrm>
          <a:prstGeom prst="star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dirty="0"/>
          </a:p>
        </p:txBody>
      </p:sp>
    </p:spTree>
    <p:extLst>
      <p:ext uri="{BB962C8B-B14F-4D97-AF65-F5344CB8AC3E}">
        <p14:creationId xmlns:p14="http://schemas.microsoft.com/office/powerpoint/2010/main" val="2189208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F6AD052-11EC-B448-91C1-FF8550EE441F}"/>
              </a:ext>
            </a:extLst>
          </p:cNvPr>
          <p:cNvSpPr>
            <a:spLocks noGrp="1"/>
          </p:cNvSpPr>
          <p:nvPr>
            <p:ph type="sldNum" sz="quarter" idx="12"/>
          </p:nvPr>
        </p:nvSpPr>
        <p:spPr/>
        <p:txBody>
          <a:bodyPr/>
          <a:lstStyle/>
          <a:p>
            <a:fld id="{0C26709D-BAF3-634B-90FF-8C167AB29801}" type="slidenum">
              <a:rPr lang="fr-FR" smtClean="0"/>
              <a:t>37</a:t>
            </a:fld>
            <a:endParaRPr lang="fr-FR"/>
          </a:p>
        </p:txBody>
      </p:sp>
      <p:pic>
        <p:nvPicPr>
          <p:cNvPr id="3" name="Picture 6" descr="Big">
            <a:extLst>
              <a:ext uri="{FF2B5EF4-FFF2-40B4-BE49-F238E27FC236}">
                <a16:creationId xmlns:a16="http://schemas.microsoft.com/office/drawing/2014/main" id="{8D7CC26D-37A8-FE4B-BE9C-D8F17CBE2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202" y="1465675"/>
            <a:ext cx="3932936" cy="493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C4FB7471-7B71-D44E-AF7B-39BB114FE794}"/>
              </a:ext>
            </a:extLst>
          </p:cNvPr>
          <p:cNvSpPr txBox="1"/>
          <p:nvPr/>
        </p:nvSpPr>
        <p:spPr>
          <a:xfrm>
            <a:off x="457200" y="13822"/>
            <a:ext cx="11734799" cy="1200329"/>
          </a:xfrm>
          <a:prstGeom prst="rect">
            <a:avLst/>
          </a:prstGeom>
          <a:noFill/>
        </p:spPr>
        <p:txBody>
          <a:bodyPr wrap="square" rtlCol="0">
            <a:spAutoFit/>
          </a:bodyPr>
          <a:lstStyle/>
          <a:p>
            <a:r>
              <a:rPr lang="fr-FR" sz="3600" dirty="0">
                <a:solidFill>
                  <a:srgbClr val="0070C0"/>
                </a:solidFill>
              </a:rPr>
              <a:t>K - Je répare mon enfant intérieur par </a:t>
            </a:r>
          </a:p>
          <a:p>
            <a:r>
              <a:rPr lang="fr-FR" sz="3600" dirty="0">
                <a:solidFill>
                  <a:srgbClr val="0070C0"/>
                </a:solidFill>
              </a:rPr>
              <a:t>les états d’expansion de conscience </a:t>
            </a:r>
          </a:p>
        </p:txBody>
      </p:sp>
      <p:sp>
        <p:nvSpPr>
          <p:cNvPr id="2" name="ZoneTexte 1">
            <a:extLst>
              <a:ext uri="{FF2B5EF4-FFF2-40B4-BE49-F238E27FC236}">
                <a16:creationId xmlns:a16="http://schemas.microsoft.com/office/drawing/2014/main" id="{F91AC3A7-A9AF-0F48-8EBE-D0A8D90162F2}"/>
              </a:ext>
            </a:extLst>
          </p:cNvPr>
          <p:cNvSpPr txBox="1"/>
          <p:nvPr/>
        </p:nvSpPr>
        <p:spPr>
          <a:xfrm>
            <a:off x="620486" y="1337261"/>
            <a:ext cx="6491716" cy="2923877"/>
          </a:xfrm>
          <a:prstGeom prst="rect">
            <a:avLst/>
          </a:prstGeom>
          <a:noFill/>
        </p:spPr>
        <p:txBody>
          <a:bodyPr wrap="square" rtlCol="0">
            <a:spAutoFit/>
          </a:bodyPr>
          <a:lstStyle/>
          <a:p>
            <a:pPr marL="342900" indent="-342900">
              <a:buFont typeface="Wingdings" pitchFamily="2" charset="2"/>
              <a:buChar char="§"/>
            </a:pPr>
            <a:r>
              <a:rPr lang="fr-FR" sz="2000" dirty="0">
                <a:latin typeface="Arial" panose="020B0604020202020204" pitchFamily="34" charset="0"/>
                <a:cs typeface="Arial" panose="020B0604020202020204" pitchFamily="34" charset="0"/>
              </a:rPr>
              <a:t>S’</a:t>
            </a:r>
            <a:r>
              <a:rPr lang="fr-FR" sz="2000" dirty="0" err="1">
                <a:latin typeface="Arial" panose="020B0604020202020204" pitchFamily="34" charset="0"/>
                <a:cs typeface="Arial" panose="020B0604020202020204" pitchFamily="34" charset="0"/>
              </a:rPr>
              <a:t>expanser</a:t>
            </a:r>
            <a:r>
              <a:rPr lang="fr-FR" sz="2000" dirty="0">
                <a:latin typeface="Arial" panose="020B0604020202020204" pitchFamily="34" charset="0"/>
                <a:cs typeface="Arial" panose="020B0604020202020204" pitchFamily="34" charset="0"/>
              </a:rPr>
              <a:t> jusque dans le corps </a:t>
            </a:r>
            <a:r>
              <a:rPr lang="fr-FR" sz="2000" dirty="0" err="1">
                <a:latin typeface="Arial" panose="020B0604020202020204" pitchFamily="34" charset="0"/>
                <a:cs typeface="Arial" panose="020B0604020202020204" pitchFamily="34" charset="0"/>
              </a:rPr>
              <a:t>atmique</a:t>
            </a:r>
            <a:endParaRPr lang="fr-FR" sz="2000" dirty="0">
              <a:latin typeface="Arial" panose="020B0604020202020204" pitchFamily="34" charset="0"/>
              <a:cs typeface="Arial" panose="020B0604020202020204" pitchFamily="34" charset="0"/>
            </a:endParaRPr>
          </a:p>
          <a:p>
            <a:pPr marL="342900" indent="-342900">
              <a:buFont typeface="Wingdings" pitchFamily="2" charset="2"/>
              <a:buChar char="§"/>
            </a:pPr>
            <a:r>
              <a:rPr lang="fr-FR" sz="2000" dirty="0">
                <a:latin typeface="Arial" panose="020B0604020202020204" pitchFamily="34" charset="0"/>
                <a:cs typeface="Arial" panose="020B0604020202020204" pitchFamily="34" charset="0"/>
              </a:rPr>
              <a:t>Visualiser une Source, une cascade de Lumière et d’Amour</a:t>
            </a:r>
          </a:p>
          <a:p>
            <a:pPr marL="342900" indent="-342900">
              <a:buFont typeface="Wingdings" pitchFamily="2" charset="2"/>
              <a:buChar char="§"/>
            </a:pPr>
            <a:r>
              <a:rPr lang="fr-FR" sz="2000" dirty="0">
                <a:latin typeface="Arial" panose="020B0604020202020204" pitchFamily="34" charset="0"/>
                <a:cs typeface="Arial" panose="020B0604020202020204" pitchFamily="34" charset="0"/>
              </a:rPr>
              <a:t>Emmenez l’enfant blessé sous la source </a:t>
            </a:r>
          </a:p>
          <a:p>
            <a:pPr marL="342900" indent="-342900">
              <a:buFont typeface="Wingdings" pitchFamily="2" charset="2"/>
              <a:buChar char="§"/>
            </a:pPr>
            <a:r>
              <a:rPr lang="fr-FR" sz="2000" dirty="0">
                <a:latin typeface="Arial" panose="020B0604020202020204" pitchFamily="34" charset="0"/>
                <a:cs typeface="Arial" panose="020B0604020202020204" pitchFamily="34" charset="0"/>
              </a:rPr>
              <a:t>Le remplir de lumière et d’amour jusqu’à ce qu’il brille comme un soleil, un diamant scintillant </a:t>
            </a:r>
          </a:p>
          <a:p>
            <a:pPr marL="342900" indent="-342900">
              <a:buFont typeface="Wingdings" pitchFamily="2" charset="2"/>
              <a:buChar char="§"/>
            </a:pPr>
            <a:r>
              <a:rPr lang="fr-FR" sz="2000" dirty="0">
                <a:latin typeface="Arial" panose="020B0604020202020204" pitchFamily="34" charset="0"/>
                <a:cs typeface="Arial" panose="020B0604020202020204" pitchFamily="34" charset="0"/>
              </a:rPr>
              <a:t>Puis </a:t>
            </a:r>
            <a:r>
              <a:rPr lang="fr-FR" sz="2000">
                <a:latin typeface="Arial" panose="020B0604020202020204" pitchFamily="34" charset="0"/>
                <a:cs typeface="Arial" panose="020B0604020202020204" pitchFamily="34" charset="0"/>
              </a:rPr>
              <a:t>le ramener </a:t>
            </a:r>
            <a:r>
              <a:rPr lang="fr-FR" sz="2000" dirty="0">
                <a:latin typeface="Arial" panose="020B0604020202020204" pitchFamily="34" charset="0"/>
                <a:cs typeface="Arial" panose="020B0604020202020204" pitchFamily="34" charset="0"/>
              </a:rPr>
              <a:t>et </a:t>
            </a:r>
            <a:r>
              <a:rPr lang="fr-FR" sz="2000">
                <a:latin typeface="Arial" panose="020B0604020202020204" pitchFamily="34" charset="0"/>
                <a:cs typeface="Arial" panose="020B0604020202020204" pitchFamily="34" charset="0"/>
              </a:rPr>
              <a:t>le lover </a:t>
            </a:r>
            <a:r>
              <a:rPr lang="fr-FR" sz="2000" dirty="0">
                <a:latin typeface="Arial" panose="020B0604020202020204" pitchFamily="34" charset="0"/>
                <a:cs typeface="Arial" panose="020B0604020202020204" pitchFamily="34" charset="0"/>
              </a:rPr>
              <a:t>dans votre cœur </a:t>
            </a:r>
          </a:p>
          <a:p>
            <a:pPr marL="342900" indent="-342900">
              <a:buFont typeface="Wingdings" pitchFamily="2" charset="2"/>
              <a:buChar char="§"/>
            </a:pPr>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92B0EFCD-424A-D947-B77D-60F1BF451414}"/>
              </a:ext>
            </a:extLst>
          </p:cNvPr>
          <p:cNvPicPr>
            <a:picLocks noChangeAspect="1"/>
          </p:cNvPicPr>
          <p:nvPr/>
        </p:nvPicPr>
        <p:blipFill>
          <a:blip r:embed="rId3"/>
          <a:stretch>
            <a:fillRect/>
          </a:stretch>
        </p:blipFill>
        <p:spPr>
          <a:xfrm>
            <a:off x="9475883" y="1465675"/>
            <a:ext cx="1569255" cy="2179523"/>
          </a:xfrm>
          <a:prstGeom prst="rect">
            <a:avLst/>
          </a:prstGeom>
        </p:spPr>
      </p:pic>
      <p:pic>
        <p:nvPicPr>
          <p:cNvPr id="10" name="Image 9">
            <a:extLst>
              <a:ext uri="{FF2B5EF4-FFF2-40B4-BE49-F238E27FC236}">
                <a16:creationId xmlns:a16="http://schemas.microsoft.com/office/drawing/2014/main" id="{625BE165-4A05-FC41-9490-86809F572014}"/>
              </a:ext>
            </a:extLst>
          </p:cNvPr>
          <p:cNvPicPr>
            <a:picLocks noChangeAspect="1"/>
          </p:cNvPicPr>
          <p:nvPr/>
        </p:nvPicPr>
        <p:blipFill>
          <a:blip r:embed="rId4"/>
          <a:stretch>
            <a:fillRect/>
          </a:stretch>
        </p:blipFill>
        <p:spPr>
          <a:xfrm>
            <a:off x="8720893" y="3322247"/>
            <a:ext cx="754990" cy="442640"/>
          </a:xfrm>
          <a:prstGeom prst="rect">
            <a:avLst/>
          </a:prstGeom>
        </p:spPr>
      </p:pic>
      <p:pic>
        <p:nvPicPr>
          <p:cNvPr id="11" name="Image 10">
            <a:extLst>
              <a:ext uri="{FF2B5EF4-FFF2-40B4-BE49-F238E27FC236}">
                <a16:creationId xmlns:a16="http://schemas.microsoft.com/office/drawing/2014/main" id="{E87DA02C-B518-2241-AFAB-F6519A176267}"/>
              </a:ext>
            </a:extLst>
          </p:cNvPr>
          <p:cNvPicPr>
            <a:picLocks noChangeAspect="1"/>
          </p:cNvPicPr>
          <p:nvPr/>
        </p:nvPicPr>
        <p:blipFill>
          <a:blip r:embed="rId4"/>
          <a:stretch>
            <a:fillRect/>
          </a:stretch>
        </p:blipFill>
        <p:spPr>
          <a:xfrm>
            <a:off x="3179266" y="4338236"/>
            <a:ext cx="3241200" cy="2383239"/>
          </a:xfrm>
          <a:prstGeom prst="rect">
            <a:avLst/>
          </a:prstGeom>
        </p:spPr>
      </p:pic>
      <p:pic>
        <p:nvPicPr>
          <p:cNvPr id="12" name="Image 11">
            <a:extLst>
              <a:ext uri="{FF2B5EF4-FFF2-40B4-BE49-F238E27FC236}">
                <a16:creationId xmlns:a16="http://schemas.microsoft.com/office/drawing/2014/main" id="{4A63949D-5BAF-D547-BBA0-B524CE15D473}"/>
              </a:ext>
            </a:extLst>
          </p:cNvPr>
          <p:cNvPicPr>
            <a:picLocks noChangeAspect="1"/>
          </p:cNvPicPr>
          <p:nvPr/>
        </p:nvPicPr>
        <p:blipFill>
          <a:blip r:embed="rId3"/>
          <a:stretch>
            <a:fillRect/>
          </a:stretch>
        </p:blipFill>
        <p:spPr>
          <a:xfrm>
            <a:off x="805045" y="3694915"/>
            <a:ext cx="2179122" cy="3026560"/>
          </a:xfrm>
          <a:prstGeom prst="rect">
            <a:avLst/>
          </a:prstGeom>
        </p:spPr>
      </p:pic>
    </p:spTree>
    <p:extLst>
      <p:ext uri="{BB962C8B-B14F-4D97-AF65-F5344CB8AC3E}">
        <p14:creationId xmlns:p14="http://schemas.microsoft.com/office/powerpoint/2010/main" val="2314958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C73C845-8495-0B4A-A414-E1C5BE564A26}"/>
              </a:ext>
            </a:extLst>
          </p:cNvPr>
          <p:cNvSpPr>
            <a:spLocks noGrp="1"/>
          </p:cNvSpPr>
          <p:nvPr>
            <p:ph type="sldNum" sz="quarter" idx="12"/>
          </p:nvPr>
        </p:nvSpPr>
        <p:spPr/>
        <p:txBody>
          <a:bodyPr/>
          <a:lstStyle/>
          <a:p>
            <a:fld id="{0C26709D-BAF3-634B-90FF-8C167AB29801}" type="slidenum">
              <a:rPr lang="fr-FR" smtClean="0"/>
              <a:t>38</a:t>
            </a:fld>
            <a:endParaRPr lang="fr-FR"/>
          </a:p>
        </p:txBody>
      </p:sp>
      <p:pic>
        <p:nvPicPr>
          <p:cNvPr id="5" name="Picture 6" descr="Big">
            <a:extLst>
              <a:ext uri="{FF2B5EF4-FFF2-40B4-BE49-F238E27FC236}">
                <a16:creationId xmlns:a16="http://schemas.microsoft.com/office/drawing/2014/main" id="{CBBEF63B-222C-2546-8756-6728AFD64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85" y="535375"/>
            <a:ext cx="4813415" cy="603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2A99692-59B9-AE4B-BA49-27FFB4CE004D}"/>
              </a:ext>
            </a:extLst>
          </p:cNvPr>
          <p:cNvSpPr/>
          <p:nvPr/>
        </p:nvSpPr>
        <p:spPr>
          <a:xfrm>
            <a:off x="3515932" y="4018207"/>
            <a:ext cx="181426" cy="176149"/>
          </a:xfrm>
          <a:prstGeom prst="rect">
            <a:avLst/>
          </a:prstGeom>
        </p:spPr>
        <p:txBody>
          <a:bodyPr wrap="square">
            <a:spAutoFit/>
          </a:bodyPr>
          <a:lstStyle/>
          <a:p>
            <a:endParaRPr lang="fr-FR"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F784E62-B127-0E44-9AA6-CF4C4AF380A5}"/>
                  </a:ext>
                </a:extLst>
              </p:cNvPr>
              <p:cNvSpPr/>
              <p:nvPr/>
            </p:nvSpPr>
            <p:spPr>
              <a:xfrm>
                <a:off x="3697358" y="2953505"/>
                <a:ext cx="357807"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sz="2000" b="0" i="0">
                          <a:latin typeface="Cambria Math" panose="02040503050406030204" pitchFamily="18" charset="0"/>
                        </a:rPr>
                        <m:t> </m:t>
                      </m:r>
                    </m:oMath>
                  </m:oMathPara>
                </a14:m>
                <a:endParaRPr lang="fr-FR" sz="2000" dirty="0"/>
              </a:p>
            </p:txBody>
          </p:sp>
        </mc:Choice>
        <mc:Fallback xmlns="">
          <p:sp>
            <p:nvSpPr>
              <p:cNvPr id="13" name="Rectangle 12">
                <a:extLst>
                  <a:ext uri="{FF2B5EF4-FFF2-40B4-BE49-F238E27FC236}">
                    <a16:creationId xmlns:a16="http://schemas.microsoft.com/office/drawing/2014/main" id="{6F784E62-B127-0E44-9AA6-CF4C4AF380A5}"/>
                  </a:ext>
                </a:extLst>
              </p:cNvPr>
              <p:cNvSpPr>
                <a:spLocks noRot="1" noChangeAspect="1" noMove="1" noResize="1" noEditPoints="1" noAdjustHandles="1" noChangeArrowheads="1" noChangeShapeType="1" noTextEdit="1"/>
              </p:cNvSpPr>
              <p:nvPr/>
            </p:nvSpPr>
            <p:spPr>
              <a:xfrm>
                <a:off x="3697358" y="2953505"/>
                <a:ext cx="357807" cy="400110"/>
              </a:xfrm>
              <a:prstGeom prst="rect">
                <a:avLst/>
              </a:prstGeom>
              <a:blipFill>
                <a:blip r:embed="rId6"/>
                <a:stretch>
                  <a:fillRect b="-15625"/>
                </a:stretch>
              </a:blipFill>
            </p:spPr>
            <p:txBody>
              <a:bodyPr/>
              <a:lstStyle/>
              <a:p>
                <a:r>
                  <a:rPr lang="fr-FR">
                    <a:noFill/>
                  </a:rPr>
                  <a:t> </a:t>
                </a:r>
              </a:p>
            </p:txBody>
          </p:sp>
        </mc:Fallback>
      </mc:AlternateContent>
      <p:sp>
        <p:nvSpPr>
          <p:cNvPr id="25" name="ZoneTexte 24">
            <a:extLst>
              <a:ext uri="{FF2B5EF4-FFF2-40B4-BE49-F238E27FC236}">
                <a16:creationId xmlns:a16="http://schemas.microsoft.com/office/drawing/2014/main" id="{97798BF8-A99C-7C46-ABFC-C133F9BD7AE6}"/>
              </a:ext>
            </a:extLst>
          </p:cNvPr>
          <p:cNvSpPr txBox="1"/>
          <p:nvPr/>
        </p:nvSpPr>
        <p:spPr>
          <a:xfrm>
            <a:off x="5974976" y="483003"/>
            <a:ext cx="5840506" cy="6894195"/>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Aller chercher le parent ou la personne mis en cause dans la mémoire. L’emmener sous la source</a:t>
            </a:r>
          </a:p>
          <a:p>
            <a:endParaRPr lang="fr-FR" sz="2200" dirty="0"/>
          </a:p>
          <a:p>
            <a:endParaRPr lang="fr-FR" sz="2200" dirty="0"/>
          </a:p>
          <a:p>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2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Exprimer toute sa colère et son ressentiment sur la couche d’ombre de la personne, du parent ...Casser, détruire cette couche d’ombre</a:t>
            </a:r>
          </a:p>
          <a:p>
            <a:endParaRPr 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Puis lorsqu’elle est détruite, faire rémission de l’offense</a:t>
            </a:r>
          </a:p>
          <a:p>
            <a:endParaRPr lang="fr-FR" sz="2200" dirty="0">
              <a:latin typeface="Arial" panose="020B0604020202020204" pitchFamily="34" charset="0"/>
              <a:cs typeface="Arial" panose="020B0604020202020204" pitchFamily="34" charset="0"/>
            </a:endParaRPr>
          </a:p>
          <a:p>
            <a:endParaRPr lang="fr-FR" sz="2200" dirty="0"/>
          </a:p>
        </p:txBody>
      </p:sp>
      <p:sp>
        <p:nvSpPr>
          <p:cNvPr id="14" name="Étoile à 8 branches 13">
            <a:extLst>
              <a:ext uri="{FF2B5EF4-FFF2-40B4-BE49-F238E27FC236}">
                <a16:creationId xmlns:a16="http://schemas.microsoft.com/office/drawing/2014/main" id="{4921A576-C5DA-7043-8A2C-6D78F7366E2D}"/>
              </a:ext>
            </a:extLst>
          </p:cNvPr>
          <p:cNvSpPr/>
          <p:nvPr/>
        </p:nvSpPr>
        <p:spPr>
          <a:xfrm flipH="1">
            <a:off x="3570101" y="3480238"/>
            <a:ext cx="340147" cy="24113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pic>
        <p:nvPicPr>
          <p:cNvPr id="12" name="Image 11">
            <a:extLst>
              <a:ext uri="{FF2B5EF4-FFF2-40B4-BE49-F238E27FC236}">
                <a16:creationId xmlns:a16="http://schemas.microsoft.com/office/drawing/2014/main" id="{EE813376-9214-934E-B079-1B569C731662}"/>
              </a:ext>
            </a:extLst>
          </p:cNvPr>
          <p:cNvPicPr>
            <a:picLocks noChangeAspect="1"/>
          </p:cNvPicPr>
          <p:nvPr/>
        </p:nvPicPr>
        <p:blipFill>
          <a:blip r:embed="rId7"/>
          <a:stretch>
            <a:fillRect/>
          </a:stretch>
        </p:blipFill>
        <p:spPr>
          <a:xfrm>
            <a:off x="4055165" y="0"/>
            <a:ext cx="1569255" cy="2179523"/>
          </a:xfrm>
          <a:prstGeom prst="rect">
            <a:avLst/>
          </a:prstGeom>
        </p:spPr>
      </p:pic>
      <p:sp>
        <p:nvSpPr>
          <p:cNvPr id="15" name="AutoShape 6">
            <a:extLst>
              <a:ext uri="{FF2B5EF4-FFF2-40B4-BE49-F238E27FC236}">
                <a16:creationId xmlns:a16="http://schemas.microsoft.com/office/drawing/2014/main" id="{BF9AC4E8-3ADC-2C41-A0DC-5131E782753C}"/>
              </a:ext>
            </a:extLst>
          </p:cNvPr>
          <p:cNvSpPr>
            <a:spLocks noChangeArrowheads="1"/>
          </p:cNvSpPr>
          <p:nvPr/>
        </p:nvSpPr>
        <p:spPr bwMode="auto">
          <a:xfrm flipV="1">
            <a:off x="7265628" y="2197133"/>
            <a:ext cx="2537925" cy="2460625"/>
          </a:xfrm>
          <a:prstGeom prst="star16">
            <a:avLst>
              <a:gd name="adj" fmla="val 33810"/>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16" name="Oval 7">
            <a:extLst>
              <a:ext uri="{FF2B5EF4-FFF2-40B4-BE49-F238E27FC236}">
                <a16:creationId xmlns:a16="http://schemas.microsoft.com/office/drawing/2014/main" id="{D0017D32-097C-8143-B119-18F10DBBE277}"/>
              </a:ext>
            </a:extLst>
          </p:cNvPr>
          <p:cNvSpPr>
            <a:spLocks noChangeArrowheads="1"/>
          </p:cNvSpPr>
          <p:nvPr/>
        </p:nvSpPr>
        <p:spPr bwMode="auto">
          <a:xfrm>
            <a:off x="7772574" y="2669802"/>
            <a:ext cx="1524035" cy="1515660"/>
          </a:xfrm>
          <a:prstGeom prst="ellipse">
            <a:avLst/>
          </a:prstGeom>
          <a:solidFill>
            <a:srgbClr val="3366FF"/>
          </a:solidFill>
          <a:ln w="9525">
            <a:solidFill>
              <a:srgbClr val="000000"/>
            </a:solidFill>
            <a:round/>
            <a:headEnd/>
            <a:tailEnd/>
          </a:ln>
        </p:spPr>
        <p:txBody>
          <a:bodyPr/>
          <a:lstStyle/>
          <a:p>
            <a:pPr eaLnBrk="1" hangingPunct="1">
              <a:defRPr/>
            </a:pPr>
            <a:endParaRPr lang="fr-FR" sz="1200" dirty="0">
              <a:solidFill>
                <a:srgbClr val="FFFF66"/>
              </a:solidFill>
              <a:latin typeface="Palatino Linotype" pitchFamily="18" charset="0"/>
            </a:endParaRPr>
          </a:p>
          <a:p>
            <a:pPr eaLnBrk="1" hangingPunct="1">
              <a:defRPr/>
            </a:pPr>
            <a:r>
              <a:rPr lang="fr-FR" sz="1200" dirty="0">
                <a:solidFill>
                  <a:srgbClr val="FFFF66"/>
                </a:solidFill>
                <a:latin typeface="Palatino Linotype" pitchFamily="18" charset="0"/>
              </a:rPr>
              <a:t>         </a:t>
            </a:r>
          </a:p>
          <a:p>
            <a:pPr algn="ctr" eaLnBrk="1" hangingPunct="1">
              <a:defRPr/>
            </a:pPr>
            <a:r>
              <a:rPr lang="fr-FR" sz="1200" dirty="0">
                <a:solidFill>
                  <a:srgbClr val="FFFF66"/>
                </a:solidFill>
                <a:latin typeface="Palatino Linotype" pitchFamily="18" charset="0"/>
              </a:rPr>
              <a:t> </a:t>
            </a:r>
            <a:r>
              <a:rPr lang="fr-FR" sz="2400" b="1" dirty="0">
                <a:solidFill>
                  <a:srgbClr val="FFFF66"/>
                </a:solidFill>
                <a:latin typeface="Palatino Linotype" pitchFamily="18" charset="0"/>
              </a:rPr>
              <a:t>∞       </a:t>
            </a:r>
          </a:p>
          <a:p>
            <a:pPr algn="ctr" eaLnBrk="1" hangingPunct="1">
              <a:defRPr/>
            </a:pPr>
            <a:endParaRPr lang="fr-FR" sz="3200" dirty="0">
              <a:solidFill>
                <a:srgbClr val="FFFF66"/>
              </a:solidFill>
              <a:effectLst>
                <a:outerShdw blurRad="38100" dist="38100" dir="2700000" algn="tl">
                  <a:srgbClr val="000000"/>
                </a:outerShdw>
              </a:effectLst>
              <a:latin typeface="Tahoma" pitchFamily="34" charset="0"/>
            </a:endParaRPr>
          </a:p>
        </p:txBody>
      </p:sp>
      <p:sp>
        <p:nvSpPr>
          <p:cNvPr id="17" name="AutoShape 11">
            <a:extLst>
              <a:ext uri="{FF2B5EF4-FFF2-40B4-BE49-F238E27FC236}">
                <a16:creationId xmlns:a16="http://schemas.microsoft.com/office/drawing/2014/main" id="{66C11AFB-6B46-FA46-83EB-C51ACDADF3D3}"/>
              </a:ext>
            </a:extLst>
          </p:cNvPr>
          <p:cNvSpPr>
            <a:spLocks noChangeArrowheads="1"/>
          </p:cNvSpPr>
          <p:nvPr/>
        </p:nvSpPr>
        <p:spPr bwMode="auto">
          <a:xfrm rot="5196193">
            <a:off x="9341571" y="2087647"/>
            <a:ext cx="611188" cy="914400"/>
          </a:xfrm>
          <a:prstGeom prst="lightningBolt">
            <a:avLst/>
          </a:prstGeom>
          <a:solidFill>
            <a:schemeClr val="bg1">
              <a:lumMod val="50000"/>
            </a:schemeClr>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19" name="AutoShape 11">
            <a:extLst>
              <a:ext uri="{FF2B5EF4-FFF2-40B4-BE49-F238E27FC236}">
                <a16:creationId xmlns:a16="http://schemas.microsoft.com/office/drawing/2014/main" id="{4533F996-CE25-4B44-B621-44BA0592F016}"/>
              </a:ext>
            </a:extLst>
          </p:cNvPr>
          <p:cNvSpPr>
            <a:spLocks noChangeArrowheads="1"/>
          </p:cNvSpPr>
          <p:nvPr/>
        </p:nvSpPr>
        <p:spPr bwMode="auto">
          <a:xfrm rot="16200000">
            <a:off x="7034625" y="3428127"/>
            <a:ext cx="611188" cy="914400"/>
          </a:xfrm>
          <a:prstGeom prst="lightningBolt">
            <a:avLst/>
          </a:prstGeom>
          <a:solidFill>
            <a:schemeClr val="bg1">
              <a:lumMod val="50000"/>
            </a:schemeClr>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21" name="AutoShape 11">
            <a:extLst>
              <a:ext uri="{FF2B5EF4-FFF2-40B4-BE49-F238E27FC236}">
                <a16:creationId xmlns:a16="http://schemas.microsoft.com/office/drawing/2014/main" id="{26B65E6E-28CC-3C4A-A10E-0AA28868A7CC}"/>
              </a:ext>
            </a:extLst>
          </p:cNvPr>
          <p:cNvSpPr>
            <a:spLocks noChangeArrowheads="1"/>
          </p:cNvSpPr>
          <p:nvPr/>
        </p:nvSpPr>
        <p:spPr bwMode="auto">
          <a:xfrm rot="20015248">
            <a:off x="6900752" y="2333198"/>
            <a:ext cx="611188" cy="914400"/>
          </a:xfrm>
          <a:prstGeom prst="lightningBolt">
            <a:avLst/>
          </a:prstGeom>
          <a:solidFill>
            <a:schemeClr val="bg1">
              <a:lumMod val="50000"/>
            </a:schemeClr>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23" name="AutoShape 11">
            <a:extLst>
              <a:ext uri="{FF2B5EF4-FFF2-40B4-BE49-F238E27FC236}">
                <a16:creationId xmlns:a16="http://schemas.microsoft.com/office/drawing/2014/main" id="{E16F3A89-94B2-3042-B3DC-EE13A790B4F7}"/>
              </a:ext>
            </a:extLst>
          </p:cNvPr>
          <p:cNvSpPr>
            <a:spLocks noChangeArrowheads="1"/>
          </p:cNvSpPr>
          <p:nvPr/>
        </p:nvSpPr>
        <p:spPr bwMode="auto">
          <a:xfrm rot="2190581">
            <a:off x="8244957" y="1739194"/>
            <a:ext cx="567341" cy="731586"/>
          </a:xfrm>
          <a:prstGeom prst="lightningBolt">
            <a:avLst/>
          </a:prstGeom>
          <a:solidFill>
            <a:schemeClr val="bg1">
              <a:lumMod val="50000"/>
            </a:schemeClr>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
        <p:nvSpPr>
          <p:cNvPr id="24" name="AutoShape 11">
            <a:extLst>
              <a:ext uri="{FF2B5EF4-FFF2-40B4-BE49-F238E27FC236}">
                <a16:creationId xmlns:a16="http://schemas.microsoft.com/office/drawing/2014/main" id="{117CAA5B-B6B3-B048-A6FB-74A16EDDAE60}"/>
              </a:ext>
            </a:extLst>
          </p:cNvPr>
          <p:cNvSpPr>
            <a:spLocks noChangeArrowheads="1"/>
          </p:cNvSpPr>
          <p:nvPr/>
        </p:nvSpPr>
        <p:spPr bwMode="auto">
          <a:xfrm rot="8209052">
            <a:off x="9568365" y="3474255"/>
            <a:ext cx="611188" cy="914400"/>
          </a:xfrm>
          <a:prstGeom prst="lightningBolt">
            <a:avLst/>
          </a:prstGeom>
          <a:solidFill>
            <a:schemeClr val="bg1">
              <a:lumMod val="50000"/>
            </a:schemeClr>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600" dirty="0"/>
          </a:p>
        </p:txBody>
      </p:sp>
    </p:spTree>
    <p:extLst>
      <p:ext uri="{BB962C8B-B14F-4D97-AF65-F5344CB8AC3E}">
        <p14:creationId xmlns:p14="http://schemas.microsoft.com/office/powerpoint/2010/main" val="1888461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94B8450-DFD6-7149-994D-776B5642B3E3}"/>
              </a:ext>
            </a:extLst>
          </p:cNvPr>
          <p:cNvPicPr>
            <a:picLocks noChangeAspect="1"/>
          </p:cNvPicPr>
          <p:nvPr/>
        </p:nvPicPr>
        <p:blipFill>
          <a:blip r:embed="rId2"/>
          <a:stretch>
            <a:fillRect/>
          </a:stretch>
        </p:blipFill>
        <p:spPr>
          <a:xfrm>
            <a:off x="4897363" y="1260145"/>
            <a:ext cx="6456437" cy="4705026"/>
          </a:xfrm>
          <a:prstGeom prst="rect">
            <a:avLst/>
          </a:prstGeom>
        </p:spPr>
      </p:pic>
      <p:sp>
        <p:nvSpPr>
          <p:cNvPr id="3" name="ZoneTexte 2">
            <a:extLst>
              <a:ext uri="{FF2B5EF4-FFF2-40B4-BE49-F238E27FC236}">
                <a16:creationId xmlns:a16="http://schemas.microsoft.com/office/drawing/2014/main" id="{241C6725-875C-844F-979B-91D82D9F062B}"/>
              </a:ext>
            </a:extLst>
          </p:cNvPr>
          <p:cNvSpPr txBox="1"/>
          <p:nvPr/>
        </p:nvSpPr>
        <p:spPr>
          <a:xfrm rot="10800000" flipV="1">
            <a:off x="161365" y="1836291"/>
            <a:ext cx="4496512" cy="3785652"/>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Voir la personne qui se répare sous la source..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Centré sur le cœur, rétablir le lien d’amour : </a:t>
            </a:r>
          </a:p>
          <a:p>
            <a:endParaRPr lang="fr-FR" sz="2000" dirty="0">
              <a:latin typeface="Arial" panose="020B0604020202020204" pitchFamily="34" charset="0"/>
              <a:cs typeface="Arial" panose="020B0604020202020204" pitchFamily="34" charset="0"/>
            </a:endParaRPr>
          </a:p>
          <a:p>
            <a:pPr algn="ctr"/>
            <a:r>
              <a:rPr lang="fr-FR" sz="2000" dirty="0">
                <a:latin typeface="Arial" panose="020B0604020202020204" pitchFamily="34" charset="0"/>
                <a:cs typeface="Arial" panose="020B0604020202020204" pitchFamily="34" charset="0"/>
              </a:rPr>
              <a:t>     Par le don de l’amour       </a:t>
            </a:r>
          </a:p>
          <a:p>
            <a:pPr algn="ctr"/>
            <a:r>
              <a:rPr lang="fr-FR" sz="2000" b="1" dirty="0">
                <a:latin typeface="Arial" panose="020B0604020202020204" pitchFamily="34" charset="0"/>
                <a:cs typeface="Arial" panose="020B0604020202020204" pitchFamily="34" charset="0"/>
              </a:rPr>
              <a:t>( PARDON )</a:t>
            </a:r>
          </a:p>
          <a:p>
            <a:pPr algn="ctr"/>
            <a:r>
              <a:rPr lang="fr-FR" sz="2000" b="1" dirty="0">
                <a:latin typeface="Arial" panose="020B0604020202020204" pitchFamily="34" charset="0"/>
                <a:cs typeface="Arial" panose="020B0604020202020204" pitchFamily="34" charset="0"/>
              </a:rPr>
              <a:t>Je te pardonne </a:t>
            </a:r>
          </a:p>
          <a:p>
            <a:endParaRPr lang="fr-FR"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En pardonnant je me libère complètement, la mémoire est réparée </a:t>
            </a:r>
          </a:p>
        </p:txBody>
      </p:sp>
      <p:sp>
        <p:nvSpPr>
          <p:cNvPr id="4" name="Espace réservé du numéro de diapositive 3">
            <a:extLst>
              <a:ext uri="{FF2B5EF4-FFF2-40B4-BE49-F238E27FC236}">
                <a16:creationId xmlns:a16="http://schemas.microsoft.com/office/drawing/2014/main" id="{361EE5C3-8F17-2345-9AE6-221132BFB19A}"/>
              </a:ext>
            </a:extLst>
          </p:cNvPr>
          <p:cNvSpPr>
            <a:spLocks noGrp="1"/>
          </p:cNvSpPr>
          <p:nvPr>
            <p:ph type="sldNum" sz="quarter" idx="12"/>
          </p:nvPr>
        </p:nvSpPr>
        <p:spPr/>
        <p:txBody>
          <a:bodyPr/>
          <a:lstStyle/>
          <a:p>
            <a:fld id="{0C26709D-BAF3-634B-90FF-8C167AB29801}" type="slidenum">
              <a:rPr lang="fr-FR" smtClean="0"/>
              <a:t>39</a:t>
            </a:fld>
            <a:endParaRPr lang="fr-FR"/>
          </a:p>
        </p:txBody>
      </p:sp>
      <p:sp>
        <p:nvSpPr>
          <p:cNvPr id="5" name="ZoneTexte 4">
            <a:extLst>
              <a:ext uri="{FF2B5EF4-FFF2-40B4-BE49-F238E27FC236}">
                <a16:creationId xmlns:a16="http://schemas.microsoft.com/office/drawing/2014/main" id="{2BED92A8-7D85-C440-A1DE-FDD8CA54D77E}"/>
              </a:ext>
            </a:extLst>
          </p:cNvPr>
          <p:cNvSpPr txBox="1"/>
          <p:nvPr/>
        </p:nvSpPr>
        <p:spPr>
          <a:xfrm>
            <a:off x="408214" y="169624"/>
            <a:ext cx="11185072" cy="646331"/>
          </a:xfrm>
          <a:prstGeom prst="rect">
            <a:avLst/>
          </a:prstGeom>
          <a:noFill/>
        </p:spPr>
        <p:txBody>
          <a:bodyPr wrap="square" rtlCol="0">
            <a:spAutoFit/>
          </a:bodyPr>
          <a:lstStyle/>
          <a:p>
            <a:r>
              <a:rPr lang="fr-FR" sz="3600" dirty="0">
                <a:solidFill>
                  <a:srgbClr val="0070C0"/>
                </a:solidFill>
                <a:cs typeface="Arial" panose="020B0604020202020204" pitchFamily="34" charset="0"/>
              </a:rPr>
              <a:t>L - Réparer son Histoire : Le pardon </a:t>
            </a:r>
          </a:p>
        </p:txBody>
      </p:sp>
    </p:spTree>
    <p:extLst>
      <p:ext uri="{BB962C8B-B14F-4D97-AF65-F5344CB8AC3E}">
        <p14:creationId xmlns:p14="http://schemas.microsoft.com/office/powerpoint/2010/main" val="335076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FA726-E5C3-3D48-8665-013E30CB06B4}"/>
              </a:ext>
            </a:extLst>
          </p:cNvPr>
          <p:cNvSpPr>
            <a:spLocks noGrp="1"/>
          </p:cNvSpPr>
          <p:nvPr>
            <p:ph type="title"/>
          </p:nvPr>
        </p:nvSpPr>
        <p:spPr>
          <a:xfrm>
            <a:off x="825795" y="500062"/>
            <a:ext cx="10515600" cy="1325563"/>
          </a:xfrm>
        </p:spPr>
        <p:txBody>
          <a:bodyPr/>
          <a:lstStyle/>
          <a:p>
            <a:r>
              <a:rPr lang="fr-FR" dirty="0">
                <a:solidFill>
                  <a:srgbClr val="7030A0"/>
                </a:solidFill>
                <a:latin typeface="+mn-lt"/>
                <a:cs typeface="Arial" panose="020B0604020202020204" pitchFamily="34" charset="0"/>
              </a:rPr>
              <a:t>Notre vraie mission d’incarnation</a:t>
            </a:r>
          </a:p>
        </p:txBody>
      </p:sp>
      <p:sp>
        <p:nvSpPr>
          <p:cNvPr id="3" name="Espace réservé du contenu 2">
            <a:extLst>
              <a:ext uri="{FF2B5EF4-FFF2-40B4-BE49-F238E27FC236}">
                <a16:creationId xmlns:a16="http://schemas.microsoft.com/office/drawing/2014/main" id="{0261C6A7-5AFF-9949-BF4D-30A837B855B0}"/>
              </a:ext>
            </a:extLst>
          </p:cNvPr>
          <p:cNvSpPr>
            <a:spLocks noGrp="1"/>
          </p:cNvSpPr>
          <p:nvPr>
            <p:ph idx="1"/>
          </p:nvPr>
        </p:nvSpPr>
        <p:spPr/>
        <p:txBody>
          <a:bodyPr>
            <a:normAutofit/>
          </a:bodyPr>
          <a:lstStyle/>
          <a:p>
            <a:r>
              <a:rPr lang="fr-FR" dirty="0"/>
              <a:t>C’est la passion de notre âme de vouloir vivre son illumination, elle ne demande qu’à faire le travail pour nous </a:t>
            </a:r>
          </a:p>
          <a:p>
            <a:r>
              <a:rPr lang="fr-FR" dirty="0"/>
              <a:t>Notre état d’illumination est notre vraie nature</a:t>
            </a:r>
          </a:p>
          <a:p>
            <a:r>
              <a:rPr lang="fr-FR" dirty="0"/>
              <a:t>C’est accepter et permettre à notre âme de vivre son illumination, que cela soit. Dire OUI. </a:t>
            </a:r>
          </a:p>
          <a:p>
            <a:r>
              <a:rPr lang="fr-FR" dirty="0"/>
              <a:t>Tout le reste n’est qu’illusion.</a:t>
            </a:r>
          </a:p>
          <a:p>
            <a:endParaRPr lang="fr-FR" dirty="0"/>
          </a:p>
          <a:p>
            <a:endParaRPr lang="fr-FR" dirty="0"/>
          </a:p>
        </p:txBody>
      </p:sp>
    </p:spTree>
    <p:extLst>
      <p:ext uri="{BB962C8B-B14F-4D97-AF65-F5344CB8AC3E}">
        <p14:creationId xmlns:p14="http://schemas.microsoft.com/office/powerpoint/2010/main" val="3964737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F54EAD-28A9-4944-A3B2-ABFC3A771D17}"/>
              </a:ext>
            </a:extLst>
          </p:cNvPr>
          <p:cNvSpPr/>
          <p:nvPr/>
        </p:nvSpPr>
        <p:spPr>
          <a:xfrm>
            <a:off x="0" y="165948"/>
            <a:ext cx="12192000" cy="1938992"/>
          </a:xfrm>
          <a:prstGeom prst="rect">
            <a:avLst/>
          </a:prstGeom>
        </p:spPr>
        <p:txBody>
          <a:bodyPr wrap="square">
            <a:spAutoFit/>
          </a:bodyPr>
          <a:lstStyle/>
          <a:p>
            <a:r>
              <a:rPr lang="fr-FR" sz="4400" b="1" dirty="0">
                <a:solidFill>
                  <a:srgbClr val="7030A0"/>
                </a:solidFill>
              </a:rPr>
              <a:t>     3. </a:t>
            </a:r>
            <a:r>
              <a:rPr lang="fr-FR" sz="4400" dirty="0">
                <a:solidFill>
                  <a:srgbClr val="7030A0"/>
                </a:solidFill>
              </a:rPr>
              <a:t>Je Lâche prise </a:t>
            </a:r>
          </a:p>
          <a:p>
            <a:r>
              <a:rPr lang="fr-FR" sz="3200" i="1" dirty="0">
                <a:solidFill>
                  <a:srgbClr val="7030A0"/>
                </a:solidFill>
              </a:rPr>
              <a:t>       J’accepte, je respire à travers, je fais confiance, je donne le meilleur</a:t>
            </a:r>
          </a:p>
          <a:p>
            <a:endParaRPr lang="fr-FR" sz="4400" dirty="0"/>
          </a:p>
        </p:txBody>
      </p:sp>
      <p:sp>
        <p:nvSpPr>
          <p:cNvPr id="4" name="ZoneTexte 3">
            <a:extLst>
              <a:ext uri="{FF2B5EF4-FFF2-40B4-BE49-F238E27FC236}">
                <a16:creationId xmlns:a16="http://schemas.microsoft.com/office/drawing/2014/main" id="{9E32BB68-2BC5-084D-8B2A-7488A0BF9BA6}"/>
              </a:ext>
            </a:extLst>
          </p:cNvPr>
          <p:cNvSpPr txBox="1"/>
          <p:nvPr/>
        </p:nvSpPr>
        <p:spPr>
          <a:xfrm>
            <a:off x="1059543" y="1262743"/>
            <a:ext cx="9753599" cy="5386090"/>
          </a:xfrm>
          <a:prstGeom prst="rect">
            <a:avLst/>
          </a:prstGeom>
          <a:noFill/>
        </p:spPr>
        <p:txBody>
          <a:bodyPr wrap="square" rtlCol="0">
            <a:spAutoFit/>
          </a:bodyPr>
          <a:lstStyle/>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600" dirty="0"/>
              <a:t>Je me laisse porter la Vie, elle me conduit, elle connait mon besoin</a:t>
            </a:r>
          </a:p>
          <a:p>
            <a:pPr marL="285750" indent="-285750">
              <a:buFont typeface="Arial" panose="020B0604020202020204" pitchFamily="34" charset="0"/>
              <a:buChar char="•"/>
            </a:pPr>
            <a:r>
              <a:rPr lang="fr-FR" sz="2600" dirty="0"/>
              <a:t>Elle veut le meilleur pour moi </a:t>
            </a:r>
          </a:p>
          <a:p>
            <a:pPr marL="285750" indent="-285750">
              <a:buFont typeface="Arial" panose="020B0604020202020204" pitchFamily="34" charset="0"/>
              <a:buChar char="•"/>
            </a:pPr>
            <a:r>
              <a:rPr lang="fr-FR" sz="2600" dirty="0"/>
              <a:t>Je m’abandonne dans ses bras</a:t>
            </a:r>
          </a:p>
          <a:p>
            <a:pPr marL="285750" indent="-285750">
              <a:buFont typeface="Arial" panose="020B0604020202020204" pitchFamily="34" charset="0"/>
              <a:buChar char="•"/>
            </a:pPr>
            <a:r>
              <a:rPr lang="fr-FR" sz="2600" dirty="0"/>
              <a:t>Je lui demande chaque jour de m’emmener vers ma mission, ma juste place.</a:t>
            </a:r>
          </a:p>
          <a:p>
            <a:pPr marL="285750" indent="-285750">
              <a:buFont typeface="Arial" panose="020B0604020202020204" pitchFamily="34" charset="0"/>
              <a:buChar char="•"/>
            </a:pPr>
            <a:r>
              <a:rPr lang="fr-FR" sz="2600" dirty="0"/>
              <a:t>Je lui fais une confiance absolue </a:t>
            </a:r>
          </a:p>
          <a:p>
            <a:pPr marL="285750" indent="-285750">
              <a:buFont typeface="Arial" panose="020B0604020202020204" pitchFamily="34" charset="0"/>
              <a:buChar char="•"/>
            </a:pPr>
            <a:r>
              <a:rPr lang="fr-FR" sz="2600" dirty="0"/>
              <a:t>Je lui donne ma vie, « fais en ce que tu veux car je sais que tu veux le meilleur pour moi, mais montre-moi le chemin.  »</a:t>
            </a:r>
          </a:p>
          <a:p>
            <a:pPr marL="285750" indent="-285750">
              <a:buFont typeface="Arial" panose="020B0604020202020204" pitchFamily="34" charset="0"/>
              <a:buChar char="•"/>
            </a:pPr>
            <a:r>
              <a:rPr lang="fr-FR" sz="2600" dirty="0"/>
              <a:t>Je donne le meilleur de moi-même, je suis authentique</a:t>
            </a:r>
          </a:p>
          <a:p>
            <a:r>
              <a:rPr lang="fr-FR" sz="2600" dirty="0"/>
              <a:t>   je me manifeste chaque jour à on plus haut niveau de potentiel </a:t>
            </a:r>
          </a:p>
          <a:p>
            <a:pPr algn="ctr"/>
            <a:endParaRPr lang="fr-FR" sz="800" i="1" dirty="0"/>
          </a:p>
          <a:p>
            <a:pPr algn="ctr"/>
            <a:r>
              <a:rPr lang="fr-FR" sz="2600" i="1" dirty="0">
                <a:solidFill>
                  <a:srgbClr val="7030A0"/>
                </a:solidFill>
              </a:rPr>
              <a:t>Le lâcher prise est </a:t>
            </a:r>
            <a:r>
              <a:rPr lang="fr-FR" sz="2600" b="1" i="1" dirty="0">
                <a:solidFill>
                  <a:srgbClr val="7030A0"/>
                </a:solidFill>
              </a:rPr>
              <a:t> </a:t>
            </a:r>
            <a:r>
              <a:rPr lang="fr-FR" sz="2600" i="1" dirty="0">
                <a:solidFill>
                  <a:srgbClr val="7030A0"/>
                </a:solidFill>
              </a:rPr>
              <a:t>différent du laisse aller </a:t>
            </a:r>
          </a:p>
          <a:p>
            <a:r>
              <a:rPr lang="fr-FR" sz="2600" i="1" dirty="0"/>
              <a:t> </a:t>
            </a:r>
          </a:p>
        </p:txBody>
      </p:sp>
    </p:spTree>
    <p:extLst>
      <p:ext uri="{BB962C8B-B14F-4D97-AF65-F5344CB8AC3E}">
        <p14:creationId xmlns:p14="http://schemas.microsoft.com/office/powerpoint/2010/main" val="435161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08460-D138-C741-BBCE-3781C866BE14}"/>
              </a:ext>
            </a:extLst>
          </p:cNvPr>
          <p:cNvSpPr>
            <a:spLocks noGrp="1"/>
          </p:cNvSpPr>
          <p:nvPr>
            <p:ph type="title"/>
          </p:nvPr>
        </p:nvSpPr>
        <p:spPr>
          <a:xfrm>
            <a:off x="838200" y="1"/>
            <a:ext cx="10515600" cy="1161142"/>
          </a:xfrm>
        </p:spPr>
        <p:txBody>
          <a:bodyPr>
            <a:normAutofit/>
          </a:bodyPr>
          <a:lstStyle/>
          <a:p>
            <a:r>
              <a:rPr lang="fr-FR" b="1" dirty="0">
                <a:solidFill>
                  <a:srgbClr val="7030A0"/>
                </a:solidFill>
                <a:latin typeface="+mn-lt"/>
              </a:rPr>
              <a:t>4</a:t>
            </a:r>
            <a:r>
              <a:rPr lang="fr-FR" b="1" dirty="0">
                <a:solidFill>
                  <a:srgbClr val="7030A0"/>
                </a:solidFill>
              </a:rPr>
              <a:t>.</a:t>
            </a:r>
            <a:r>
              <a:rPr lang="fr-FR" b="1" dirty="0"/>
              <a:t> </a:t>
            </a:r>
            <a:r>
              <a:rPr lang="fr-FR" dirty="0">
                <a:solidFill>
                  <a:srgbClr val="7030A0"/>
                </a:solidFill>
                <a:latin typeface="+mn-lt"/>
              </a:rPr>
              <a:t>Je passe à l’action, j’agis, je concrétise</a:t>
            </a:r>
          </a:p>
        </p:txBody>
      </p:sp>
      <p:sp>
        <p:nvSpPr>
          <p:cNvPr id="3" name="Espace réservé du contenu 2">
            <a:extLst>
              <a:ext uri="{FF2B5EF4-FFF2-40B4-BE49-F238E27FC236}">
                <a16:creationId xmlns:a16="http://schemas.microsoft.com/office/drawing/2014/main" id="{DF4E748B-82CA-034E-ABB1-1F9E106CCF15}"/>
              </a:ext>
            </a:extLst>
          </p:cNvPr>
          <p:cNvSpPr>
            <a:spLocks noGrp="1"/>
          </p:cNvSpPr>
          <p:nvPr>
            <p:ph idx="1"/>
          </p:nvPr>
        </p:nvSpPr>
        <p:spPr>
          <a:xfrm>
            <a:off x="838200" y="1349829"/>
            <a:ext cx="10515600" cy="4827134"/>
          </a:xfrm>
        </p:spPr>
        <p:txBody>
          <a:bodyPr>
            <a:normAutofit/>
          </a:bodyPr>
          <a:lstStyle/>
          <a:p>
            <a:r>
              <a:rPr lang="fr-FR" dirty="0"/>
              <a:t>Le corps est le véhicule de mon âme </a:t>
            </a:r>
          </a:p>
          <a:p>
            <a:r>
              <a:rPr lang="fr-FR" dirty="0"/>
              <a:t>le Corps est l’outil de l’expression, de la manifestation, de l’action, de la concrétisation, de la matérialisation   </a:t>
            </a:r>
          </a:p>
          <a:p>
            <a:r>
              <a:rPr lang="fr-FR" b="1" dirty="0"/>
              <a:t>Faire est une fonction du corps, Être est une fonction de l’âme. </a:t>
            </a:r>
          </a:p>
          <a:p>
            <a:endParaRPr lang="fr-FR" sz="800" b="1" dirty="0"/>
          </a:p>
          <a:p>
            <a:r>
              <a:rPr lang="fr-FR" i="1" dirty="0">
                <a:solidFill>
                  <a:srgbClr val="7030A0"/>
                </a:solidFill>
              </a:rPr>
              <a:t>"Tu n’es pas venu sur cette planète pour produire quelque chose avec ton corps. Tu es sur cette planète pour produire quelque chose avec ton âme. Ton corps n’est que l’outil de ton âme.  »</a:t>
            </a:r>
          </a:p>
          <a:p>
            <a:endParaRPr lang="fr-FR" sz="800" i="1" dirty="0">
              <a:solidFill>
                <a:srgbClr val="7030A0"/>
              </a:solidFill>
            </a:endParaRPr>
          </a:p>
          <a:p>
            <a:r>
              <a:rPr lang="fr-FR" dirty="0"/>
              <a:t>Si je ne suis pas bien incarné, bien enraciné dans la terre je ne peux pas concrétiser ma mission d’âme</a:t>
            </a:r>
          </a:p>
          <a:p>
            <a:endParaRPr lang="fr-FR" dirty="0"/>
          </a:p>
        </p:txBody>
      </p:sp>
    </p:spTree>
    <p:extLst>
      <p:ext uri="{BB962C8B-B14F-4D97-AF65-F5344CB8AC3E}">
        <p14:creationId xmlns:p14="http://schemas.microsoft.com/office/powerpoint/2010/main" val="1697282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68D504-35E8-9D49-93F5-0536F2552EC6}"/>
              </a:ext>
            </a:extLst>
          </p:cNvPr>
          <p:cNvSpPr>
            <a:spLocks noGrp="1"/>
          </p:cNvSpPr>
          <p:nvPr>
            <p:ph type="title"/>
          </p:nvPr>
        </p:nvSpPr>
        <p:spPr>
          <a:xfrm>
            <a:off x="653143" y="365125"/>
            <a:ext cx="11038114" cy="1325563"/>
          </a:xfrm>
        </p:spPr>
        <p:txBody>
          <a:bodyPr>
            <a:noAutofit/>
          </a:bodyPr>
          <a:lstStyle/>
          <a:p>
            <a:r>
              <a:rPr lang="fr-FR" sz="4000" b="1" dirty="0">
                <a:solidFill>
                  <a:srgbClr val="7030A0"/>
                </a:solidFill>
                <a:latin typeface="+mn-lt"/>
              </a:rPr>
              <a:t>5. « </a:t>
            </a:r>
            <a:r>
              <a:rPr lang="fr-FR" sz="4000" dirty="0">
                <a:solidFill>
                  <a:srgbClr val="7030A0"/>
                </a:solidFill>
                <a:latin typeface="+mn-lt"/>
              </a:rPr>
              <a:t>Je suis » se réveille, je concrétise ma mission </a:t>
            </a:r>
            <a:br>
              <a:rPr lang="fr-FR" dirty="0">
                <a:solidFill>
                  <a:srgbClr val="7030A0"/>
                </a:solidFill>
              </a:rPr>
            </a:br>
            <a:endParaRPr lang="fr-FR" dirty="0">
              <a:solidFill>
                <a:srgbClr val="7030A0"/>
              </a:solidFill>
            </a:endParaRPr>
          </a:p>
        </p:txBody>
      </p:sp>
      <p:sp>
        <p:nvSpPr>
          <p:cNvPr id="3" name="Espace réservé du contenu 2">
            <a:extLst>
              <a:ext uri="{FF2B5EF4-FFF2-40B4-BE49-F238E27FC236}">
                <a16:creationId xmlns:a16="http://schemas.microsoft.com/office/drawing/2014/main" id="{8989E4C7-B093-E14F-ADFC-83A909611C7A}"/>
              </a:ext>
            </a:extLst>
          </p:cNvPr>
          <p:cNvSpPr>
            <a:spLocks noGrp="1"/>
          </p:cNvSpPr>
          <p:nvPr>
            <p:ph idx="1"/>
          </p:nvPr>
        </p:nvSpPr>
        <p:spPr>
          <a:xfrm>
            <a:off x="838200" y="1175657"/>
            <a:ext cx="10515600" cy="5001306"/>
          </a:xfrm>
        </p:spPr>
        <p:txBody>
          <a:bodyPr>
            <a:normAutofit/>
          </a:bodyPr>
          <a:lstStyle/>
          <a:p>
            <a:r>
              <a:rPr lang="fr-FR" dirty="0"/>
              <a:t>Je retrouve mes talents oubliés</a:t>
            </a:r>
          </a:p>
          <a:p>
            <a:r>
              <a:rPr lang="fr-FR" dirty="0"/>
              <a:t>Je quitte la peur, le doute, les croyances et je redonne le pouvoir à mon âme</a:t>
            </a:r>
          </a:p>
          <a:p>
            <a:r>
              <a:rPr lang="fr-FR" dirty="0"/>
              <a:t>La joie revient dans ma vie, se pose alors la question du sens et de ma mission d’incarnation</a:t>
            </a:r>
          </a:p>
          <a:p>
            <a:pPr lvl="1"/>
            <a:r>
              <a:rPr lang="fr-FR" dirty="0"/>
              <a:t>Pour certain c’est simple il savent depuis toujours c’est leur </a:t>
            </a:r>
            <a:r>
              <a:rPr lang="fr-FR" b="1" dirty="0"/>
              <a:t>vocation</a:t>
            </a:r>
            <a:endParaRPr lang="fr-FR" dirty="0"/>
          </a:p>
          <a:p>
            <a:pPr lvl="1"/>
            <a:r>
              <a:rPr lang="fr-FR" dirty="0"/>
              <a:t>D’autres recevront </a:t>
            </a:r>
            <a:r>
              <a:rPr lang="fr-FR" b="1" dirty="0"/>
              <a:t>un appel « pourquoi pas moi, »</a:t>
            </a:r>
            <a:r>
              <a:rPr lang="fr-FR" dirty="0"/>
              <a:t>  entrerons dans le service de la vie, ou le service du Divin </a:t>
            </a:r>
          </a:p>
          <a:p>
            <a:pPr lvl="1"/>
            <a:r>
              <a:rPr lang="fr-FR" dirty="0"/>
              <a:t>Pour d’autres la mission  </a:t>
            </a:r>
            <a:r>
              <a:rPr lang="fr-FR" b="1" dirty="0"/>
              <a:t>se dessine jour après jour</a:t>
            </a:r>
            <a:r>
              <a:rPr lang="fr-FR" dirty="0"/>
              <a:t> à mesure des expériences </a:t>
            </a:r>
          </a:p>
          <a:p>
            <a:pPr lvl="1"/>
            <a:r>
              <a:rPr lang="fr-FR" dirty="0"/>
              <a:t>C’est rarement une révélation </a:t>
            </a:r>
          </a:p>
        </p:txBody>
      </p:sp>
    </p:spTree>
    <p:extLst>
      <p:ext uri="{BB962C8B-B14F-4D97-AF65-F5344CB8AC3E}">
        <p14:creationId xmlns:p14="http://schemas.microsoft.com/office/powerpoint/2010/main" val="1772813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8DBBE3-6F26-D24F-8C1E-269E886A5958}"/>
              </a:ext>
            </a:extLst>
          </p:cNvPr>
          <p:cNvSpPr>
            <a:spLocks noGrp="1"/>
          </p:cNvSpPr>
          <p:nvPr>
            <p:ph type="title"/>
          </p:nvPr>
        </p:nvSpPr>
        <p:spPr>
          <a:xfrm>
            <a:off x="838200" y="1"/>
            <a:ext cx="10515600" cy="1175656"/>
          </a:xfrm>
        </p:spPr>
        <p:txBody>
          <a:bodyPr/>
          <a:lstStyle/>
          <a:p>
            <a:r>
              <a:rPr lang="fr-FR" b="1" dirty="0">
                <a:solidFill>
                  <a:srgbClr val="7030A0"/>
                </a:solidFill>
                <a:latin typeface="+mn-lt"/>
              </a:rPr>
              <a:t>6</a:t>
            </a:r>
            <a:r>
              <a:rPr lang="fr-FR" dirty="0">
                <a:solidFill>
                  <a:srgbClr val="7030A0"/>
                </a:solidFill>
                <a:latin typeface="+mn-lt"/>
              </a:rPr>
              <a:t>. Observer votre vie et les </a:t>
            </a:r>
            <a:r>
              <a:rPr lang="fr-FR" dirty="0" err="1">
                <a:solidFill>
                  <a:srgbClr val="7030A0"/>
                </a:solidFill>
                <a:latin typeface="+mn-lt"/>
              </a:rPr>
              <a:t>synchronicités</a:t>
            </a:r>
            <a:endParaRPr lang="fr-FR" dirty="0">
              <a:solidFill>
                <a:srgbClr val="7030A0"/>
              </a:solidFill>
              <a:latin typeface="+mn-lt"/>
            </a:endParaRPr>
          </a:p>
        </p:txBody>
      </p:sp>
      <p:sp>
        <p:nvSpPr>
          <p:cNvPr id="3" name="Espace réservé du contenu 2">
            <a:extLst>
              <a:ext uri="{FF2B5EF4-FFF2-40B4-BE49-F238E27FC236}">
                <a16:creationId xmlns:a16="http://schemas.microsoft.com/office/drawing/2014/main" id="{3B533DFB-44A6-ED47-9930-E9693FC16A75}"/>
              </a:ext>
            </a:extLst>
          </p:cNvPr>
          <p:cNvSpPr>
            <a:spLocks noGrp="1"/>
          </p:cNvSpPr>
          <p:nvPr>
            <p:ph idx="1"/>
          </p:nvPr>
        </p:nvSpPr>
        <p:spPr>
          <a:xfrm>
            <a:off x="682171" y="1422400"/>
            <a:ext cx="10671629" cy="4754563"/>
          </a:xfrm>
        </p:spPr>
        <p:txBody>
          <a:bodyPr>
            <a:normAutofit/>
          </a:bodyPr>
          <a:lstStyle/>
          <a:p>
            <a:pPr lvl="1"/>
            <a:r>
              <a:rPr lang="fr-FR" sz="2800" dirty="0"/>
              <a:t>Votre parcours de vie, </a:t>
            </a:r>
            <a:r>
              <a:rPr lang="fr-FR" sz="2800" b="1" dirty="0"/>
              <a:t>vos expériences prennent du sens e</a:t>
            </a:r>
            <a:r>
              <a:rPr lang="fr-FR" sz="2800" dirty="0"/>
              <a:t>t forment un tout cohérent qui va dans le sens de cette mission</a:t>
            </a:r>
          </a:p>
          <a:p>
            <a:pPr lvl="1"/>
            <a:r>
              <a:rPr lang="fr-FR" sz="2800" b="1" dirty="0"/>
              <a:t>Le plus simple est de la demander à la Vie, au Divin </a:t>
            </a:r>
          </a:p>
          <a:p>
            <a:pPr marL="457200" lvl="1" indent="0">
              <a:buNone/>
            </a:pPr>
            <a:r>
              <a:rPr lang="fr-FR" sz="2800" i="1" dirty="0">
                <a:solidFill>
                  <a:srgbClr val="7030A0"/>
                </a:solidFill>
              </a:rPr>
              <a:t>« Conduis moi vers ma mission, emmène-moi à ma juste place, mais montre moi chaque jour le chemin » </a:t>
            </a:r>
          </a:p>
          <a:p>
            <a:pPr lvl="1"/>
            <a:r>
              <a:rPr lang="fr-FR" sz="2800"/>
              <a:t>Lorsque « l’élève </a:t>
            </a:r>
            <a:r>
              <a:rPr lang="fr-FR" sz="2800" dirty="0"/>
              <a:t>est prêt le maitre </a:t>
            </a:r>
            <a:r>
              <a:rPr lang="fr-FR" sz="2800"/>
              <a:t>se manifeste », </a:t>
            </a:r>
            <a:r>
              <a:rPr lang="fr-FR" sz="2800" dirty="0"/>
              <a:t>tout est là, tout est donné, tout ce dont j’ai besoin, les rencontres, les enseignants,      les maitres, les moyens, l’abondance …</a:t>
            </a:r>
          </a:p>
          <a:p>
            <a:pPr lvl="1"/>
            <a:r>
              <a:rPr lang="fr-FR" sz="2800" b="1" dirty="0"/>
              <a:t>Les </a:t>
            </a:r>
            <a:r>
              <a:rPr lang="fr-FR" sz="2800" b="1" dirty="0" err="1"/>
              <a:t>synchronicités</a:t>
            </a:r>
            <a:r>
              <a:rPr lang="fr-FR" sz="2800" b="1" dirty="0"/>
              <a:t> </a:t>
            </a:r>
            <a:r>
              <a:rPr lang="fr-FR" sz="2800" dirty="0"/>
              <a:t>sont des messages d’encouragement, des clins de d’</a:t>
            </a:r>
            <a:r>
              <a:rPr lang="fr-FR" sz="2800" dirty="0" err="1"/>
              <a:t>oeil</a:t>
            </a:r>
            <a:r>
              <a:rPr lang="fr-FR" sz="2800" dirty="0"/>
              <a:t> de la Vie qui nous aident à nous orienter, qui nous guident. </a:t>
            </a:r>
          </a:p>
          <a:p>
            <a:pPr lvl="1"/>
            <a:r>
              <a:rPr lang="fr-FR" sz="2800" dirty="0"/>
              <a:t>Attention ne tombez dans le piège de tout interpréter en signes!</a:t>
            </a:r>
          </a:p>
          <a:p>
            <a:endParaRPr lang="fr-FR" dirty="0"/>
          </a:p>
          <a:p>
            <a:pPr marL="0" indent="0">
              <a:buNone/>
            </a:pPr>
            <a:endParaRPr lang="fr-FR" dirty="0"/>
          </a:p>
        </p:txBody>
      </p:sp>
    </p:spTree>
    <p:extLst>
      <p:ext uri="{BB962C8B-B14F-4D97-AF65-F5344CB8AC3E}">
        <p14:creationId xmlns:p14="http://schemas.microsoft.com/office/powerpoint/2010/main" val="2857764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6CBEB6-C2D5-1549-A52F-3D0F9C4449A6}"/>
              </a:ext>
            </a:extLst>
          </p:cNvPr>
          <p:cNvSpPr>
            <a:spLocks noGrp="1"/>
          </p:cNvSpPr>
          <p:nvPr>
            <p:ph type="title"/>
          </p:nvPr>
        </p:nvSpPr>
        <p:spPr>
          <a:xfrm>
            <a:off x="740229" y="261257"/>
            <a:ext cx="10613571" cy="609600"/>
          </a:xfrm>
        </p:spPr>
        <p:txBody>
          <a:bodyPr>
            <a:normAutofit fontScale="90000"/>
          </a:bodyPr>
          <a:lstStyle/>
          <a:p>
            <a:r>
              <a:rPr lang="fr-FR" b="1" dirty="0">
                <a:solidFill>
                  <a:srgbClr val="7030A0"/>
                </a:solidFill>
                <a:latin typeface="+mn-lt"/>
              </a:rPr>
              <a:t>7</a:t>
            </a:r>
            <a:r>
              <a:rPr lang="fr-FR" dirty="0">
                <a:solidFill>
                  <a:srgbClr val="7030A0"/>
                </a:solidFill>
                <a:latin typeface="+mn-lt"/>
              </a:rPr>
              <a:t>. Votre mission se dessinera jour après jour</a:t>
            </a:r>
            <a:endParaRPr lang="fr-FR" dirty="0"/>
          </a:p>
        </p:txBody>
      </p:sp>
      <p:sp>
        <p:nvSpPr>
          <p:cNvPr id="3" name="Espace réservé du contenu 2">
            <a:extLst>
              <a:ext uri="{FF2B5EF4-FFF2-40B4-BE49-F238E27FC236}">
                <a16:creationId xmlns:a16="http://schemas.microsoft.com/office/drawing/2014/main" id="{22A48516-707A-1546-8FE9-86E07E581644}"/>
              </a:ext>
            </a:extLst>
          </p:cNvPr>
          <p:cNvSpPr>
            <a:spLocks noGrp="1"/>
          </p:cNvSpPr>
          <p:nvPr>
            <p:ph idx="1"/>
          </p:nvPr>
        </p:nvSpPr>
        <p:spPr>
          <a:xfrm>
            <a:off x="1117600" y="1164771"/>
            <a:ext cx="10236200" cy="5410200"/>
          </a:xfrm>
        </p:spPr>
        <p:txBody>
          <a:bodyPr>
            <a:normAutofit fontScale="77500" lnSpcReduction="20000"/>
          </a:bodyPr>
          <a:lstStyle/>
          <a:p>
            <a:pPr>
              <a:buFont typeface="Wingdings" pitchFamily="2" charset="2"/>
              <a:buChar char="v"/>
            </a:pPr>
            <a:r>
              <a:rPr lang="fr-FR" b="1" dirty="0">
                <a:solidFill>
                  <a:schemeClr val="accent1"/>
                </a:solidFill>
              </a:rPr>
              <a:t>AINSI</a:t>
            </a:r>
          </a:p>
          <a:p>
            <a:r>
              <a:rPr lang="fr-FR" dirty="0"/>
              <a:t>Vous déploierez vos talents au service de la vie</a:t>
            </a:r>
          </a:p>
          <a:p>
            <a:r>
              <a:rPr lang="fr-FR" dirty="0"/>
              <a:t>Vous serez des créateurs de valeur globale</a:t>
            </a:r>
          </a:p>
          <a:p>
            <a:r>
              <a:rPr lang="fr-FR" dirty="0"/>
              <a:t>Vous apporterez votre contribution au monde </a:t>
            </a:r>
          </a:p>
          <a:p>
            <a:r>
              <a:rPr lang="fr-FR" dirty="0"/>
              <a:t>Vous serez des témoins </a:t>
            </a:r>
          </a:p>
          <a:p>
            <a:r>
              <a:rPr lang="fr-FR" dirty="0"/>
              <a:t>Vous serez portés à votre juste place, pour faire ce pourquoi vous êtes venus, vous concrétiserez votre mission d’incarnation</a:t>
            </a:r>
          </a:p>
          <a:p>
            <a:pPr marL="0" indent="0">
              <a:buNone/>
            </a:pPr>
            <a:endParaRPr lang="fr-FR" sz="1100" dirty="0"/>
          </a:p>
          <a:p>
            <a:pPr marL="0" indent="0" algn="ctr">
              <a:buNone/>
            </a:pPr>
            <a:r>
              <a:rPr lang="fr-FR" sz="3400" b="1" dirty="0"/>
              <a:t>Cela se fera tout seul. Votre seule obligation est de donner chaque jour </a:t>
            </a:r>
          </a:p>
          <a:p>
            <a:pPr marL="0" indent="0" algn="ctr">
              <a:buNone/>
            </a:pPr>
            <a:r>
              <a:rPr lang="fr-FR" sz="3400" b="1" dirty="0"/>
              <a:t>LE MEILLEUR DE VOUS-MÊME</a:t>
            </a:r>
          </a:p>
          <a:p>
            <a:pPr marL="0" indent="0">
              <a:buNone/>
            </a:pPr>
            <a:endParaRPr lang="fr-FR" sz="700" dirty="0"/>
          </a:p>
          <a:p>
            <a:pPr>
              <a:buFont typeface="Wingdings" pitchFamily="2" charset="2"/>
              <a:buChar char="v"/>
            </a:pPr>
            <a:r>
              <a:rPr lang="fr-FR" b="1" dirty="0">
                <a:solidFill>
                  <a:schemeClr val="accent1"/>
                </a:solidFill>
              </a:rPr>
              <a:t>ALORS</a:t>
            </a:r>
          </a:p>
          <a:p>
            <a:r>
              <a:rPr lang="fr-FR" dirty="0"/>
              <a:t>Vous vous épanouirez, vous vous réaliserez  </a:t>
            </a:r>
          </a:p>
          <a:p>
            <a:r>
              <a:rPr lang="fr-FR" dirty="0"/>
              <a:t>Vous rayonnerez la paix, l’amour, la joie</a:t>
            </a:r>
          </a:p>
          <a:p>
            <a:r>
              <a:rPr lang="fr-FR" dirty="0"/>
              <a:t>Vous serez dans la Félicité et vous vivrez l’Unité     </a:t>
            </a:r>
          </a:p>
          <a:p>
            <a:pPr marL="0" indent="0" algn="ctr">
              <a:buNone/>
            </a:pPr>
            <a:r>
              <a:rPr lang="fr-FR" b="1" dirty="0"/>
              <a:t>ALORS ENGAGEZ VOUS</a:t>
            </a:r>
          </a:p>
          <a:p>
            <a:endParaRPr lang="fr-FR" dirty="0"/>
          </a:p>
        </p:txBody>
      </p:sp>
    </p:spTree>
    <p:extLst>
      <p:ext uri="{BB962C8B-B14F-4D97-AF65-F5344CB8AC3E}">
        <p14:creationId xmlns:p14="http://schemas.microsoft.com/office/powerpoint/2010/main" val="946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A931F49-6F20-AF42-A1B0-ACACE6AFF23D}"/>
              </a:ext>
            </a:extLst>
          </p:cNvPr>
          <p:cNvSpPr txBox="1"/>
          <p:nvPr/>
        </p:nvSpPr>
        <p:spPr>
          <a:xfrm>
            <a:off x="2837045" y="444079"/>
            <a:ext cx="7907684" cy="5632311"/>
          </a:xfrm>
          <a:prstGeom prst="rect">
            <a:avLst/>
          </a:prstGeom>
          <a:noFill/>
        </p:spPr>
        <p:txBody>
          <a:bodyPr wrap="square" rtlCol="0">
            <a:spAutoFit/>
          </a:bodyPr>
          <a:lstStyle/>
          <a:p>
            <a:endParaRPr lang="fr-FR" i="1" dirty="0">
              <a:latin typeface="Lucida Blackletter" pitchFamily="2" charset="77"/>
              <a:ea typeface="Ayuthaya" pitchFamily="2" charset="-34"/>
              <a:cs typeface="Ayuthaya" pitchFamily="2" charset="-34"/>
            </a:endParaRPr>
          </a:p>
          <a:p>
            <a:r>
              <a:rPr lang="fr-FR" b="1" i="1" dirty="0">
                <a:latin typeface="Arial" panose="020B0604020202020204" pitchFamily="34" charset="0"/>
                <a:ea typeface="Ayuthaya" pitchFamily="2" charset="-34"/>
                <a:cs typeface="Arial" panose="020B0604020202020204" pitchFamily="34" charset="0"/>
              </a:rPr>
              <a:t>L’engagement </a:t>
            </a:r>
          </a:p>
          <a:p>
            <a:endParaRPr lang="fr-FR" i="1" dirty="0">
              <a:latin typeface="Arial" panose="020B0604020202020204" pitchFamily="34" charset="0"/>
              <a:ea typeface="Ayuthaya" pitchFamily="2" charset="-34"/>
              <a:cs typeface="Arial" panose="020B0604020202020204" pitchFamily="34" charset="0"/>
            </a:endParaRPr>
          </a:p>
          <a:p>
            <a:r>
              <a:rPr lang="fr-FR" i="1" dirty="0">
                <a:latin typeface="Arial" panose="020B0604020202020204" pitchFamily="34" charset="0"/>
                <a:ea typeface="Ayuthaya" pitchFamily="2" charset="-34"/>
                <a:cs typeface="Arial" panose="020B0604020202020204" pitchFamily="34" charset="0"/>
              </a:rPr>
              <a:t>« Jusqu’à ce qu’un être se soit engagé, il y a de l’hésitation, </a:t>
            </a:r>
          </a:p>
          <a:p>
            <a:r>
              <a:rPr lang="fr-FR" i="1" dirty="0">
                <a:latin typeface="Arial" panose="020B0604020202020204" pitchFamily="34" charset="0"/>
                <a:ea typeface="Ayuthaya" pitchFamily="2" charset="-34"/>
                <a:cs typeface="Arial" panose="020B0604020202020204" pitchFamily="34" charset="0"/>
              </a:rPr>
              <a:t>la possibilité de se retirer,  toujours de l’inefficacité concernant tous les actes d’initiation et de création.</a:t>
            </a:r>
          </a:p>
          <a:p>
            <a:r>
              <a:rPr lang="fr-FR" i="1" dirty="0">
                <a:latin typeface="Arial" panose="020B0604020202020204" pitchFamily="34" charset="0"/>
                <a:ea typeface="Ayuthaya" pitchFamily="2" charset="-34"/>
                <a:cs typeface="Arial" panose="020B0604020202020204" pitchFamily="34" charset="0"/>
              </a:rPr>
              <a:t>Il y a une vérité élémentaire dont l’ignorance tue les idées innombrables </a:t>
            </a:r>
          </a:p>
          <a:p>
            <a:r>
              <a:rPr lang="fr-FR" i="1" dirty="0">
                <a:latin typeface="Arial" panose="020B0604020202020204" pitchFamily="34" charset="0"/>
                <a:ea typeface="Ayuthaya" pitchFamily="2" charset="-34"/>
                <a:cs typeface="Arial" panose="020B0604020202020204" pitchFamily="34" charset="0"/>
              </a:rPr>
              <a:t>et les plans splendides.</a:t>
            </a:r>
            <a:br>
              <a:rPr lang="fr-FR" i="1" dirty="0">
                <a:latin typeface="Arial" panose="020B0604020202020204" pitchFamily="34" charset="0"/>
                <a:ea typeface="Ayuthaya" pitchFamily="2" charset="-34"/>
                <a:cs typeface="Arial" panose="020B0604020202020204" pitchFamily="34" charset="0"/>
              </a:rPr>
            </a:br>
            <a:r>
              <a:rPr lang="fr-FR" i="1" dirty="0">
                <a:latin typeface="Arial" panose="020B0604020202020204" pitchFamily="34" charset="0"/>
                <a:ea typeface="Ayuthaya" pitchFamily="2" charset="-34"/>
                <a:cs typeface="Arial" panose="020B0604020202020204" pitchFamily="34" charset="0"/>
              </a:rPr>
              <a:t>Au moment où un être s’engage définitivement, la providence bouge aussi.</a:t>
            </a:r>
          </a:p>
          <a:p>
            <a:r>
              <a:rPr lang="fr-FR" i="1" dirty="0">
                <a:latin typeface="Arial" panose="020B0604020202020204" pitchFamily="34" charset="0"/>
                <a:ea typeface="Ayuthaya" pitchFamily="2" charset="-34"/>
                <a:cs typeface="Arial" panose="020B0604020202020204" pitchFamily="34" charset="0"/>
              </a:rPr>
              <a:t>Toutes sortes de choses arrivent pour aider qui autrement jamais ne se seraient produites.</a:t>
            </a:r>
            <a:br>
              <a:rPr lang="fr-FR" i="1" dirty="0">
                <a:latin typeface="Arial" panose="020B0604020202020204" pitchFamily="34" charset="0"/>
                <a:ea typeface="Ayuthaya" pitchFamily="2" charset="-34"/>
                <a:cs typeface="Arial" panose="020B0604020202020204" pitchFamily="34" charset="0"/>
              </a:rPr>
            </a:br>
            <a:r>
              <a:rPr lang="fr-FR" i="1" dirty="0">
                <a:latin typeface="Arial" panose="020B0604020202020204" pitchFamily="34" charset="0"/>
                <a:ea typeface="Ayuthaya" pitchFamily="2" charset="-34"/>
                <a:cs typeface="Arial" panose="020B0604020202020204" pitchFamily="34" charset="0"/>
              </a:rPr>
              <a:t>Tout un courant d’évènements, issu de cette décision s’élève en sa faveur </a:t>
            </a:r>
          </a:p>
          <a:p>
            <a:r>
              <a:rPr lang="fr-FR" i="1" dirty="0">
                <a:latin typeface="Arial" panose="020B0604020202020204" pitchFamily="34" charset="0"/>
                <a:ea typeface="Ayuthaya" pitchFamily="2" charset="-34"/>
                <a:cs typeface="Arial" panose="020B0604020202020204" pitchFamily="34" charset="0"/>
              </a:rPr>
              <a:t>sous la forme d’incidents fortuits, de rencontres, d’assistance suprasensible </a:t>
            </a:r>
          </a:p>
          <a:p>
            <a:r>
              <a:rPr lang="fr-FR" i="1" dirty="0">
                <a:latin typeface="Arial" panose="020B0604020202020204" pitchFamily="34" charset="0"/>
                <a:ea typeface="Ayuthaya" pitchFamily="2" charset="-34"/>
                <a:cs typeface="Arial" panose="020B0604020202020204" pitchFamily="34" charset="0"/>
              </a:rPr>
              <a:t>qu’aucun homme n’aurait pu rêver de trouver sur sa route.</a:t>
            </a:r>
            <a:br>
              <a:rPr lang="fr-FR" i="1" dirty="0">
                <a:latin typeface="Arial" panose="020B0604020202020204" pitchFamily="34" charset="0"/>
                <a:ea typeface="Ayuthaya" pitchFamily="2" charset="-34"/>
                <a:cs typeface="Arial" panose="020B0604020202020204" pitchFamily="34" charset="0"/>
              </a:rPr>
            </a:br>
            <a:r>
              <a:rPr lang="fr-FR" i="1" dirty="0">
                <a:latin typeface="Arial" panose="020B0604020202020204" pitchFamily="34" charset="0"/>
                <a:ea typeface="Ayuthaya" pitchFamily="2" charset="-34"/>
                <a:cs typeface="Arial" panose="020B0604020202020204" pitchFamily="34" charset="0"/>
              </a:rPr>
              <a:t>Quoi que vous puissiez faire ou rêver, commencez-le.</a:t>
            </a:r>
          </a:p>
          <a:p>
            <a:r>
              <a:rPr lang="fr-FR" i="1" dirty="0">
                <a:latin typeface="Arial" panose="020B0604020202020204" pitchFamily="34" charset="0"/>
                <a:ea typeface="Ayuthaya" pitchFamily="2" charset="-34"/>
                <a:cs typeface="Arial" panose="020B0604020202020204" pitchFamily="34" charset="0"/>
              </a:rPr>
              <a:t>L’audace contient du génie, de la magie, de la puissance.</a:t>
            </a:r>
            <a:br>
              <a:rPr lang="fr-FR" i="1" dirty="0">
                <a:latin typeface="Arial" panose="020B0604020202020204" pitchFamily="34" charset="0"/>
                <a:ea typeface="Ayuthaya" pitchFamily="2" charset="-34"/>
                <a:cs typeface="Arial" panose="020B0604020202020204" pitchFamily="34" charset="0"/>
              </a:rPr>
            </a:br>
            <a:r>
              <a:rPr lang="fr-FR" i="1" dirty="0">
                <a:latin typeface="Arial" panose="020B0604020202020204" pitchFamily="34" charset="0"/>
                <a:ea typeface="Ayuthaya" pitchFamily="2" charset="-34"/>
                <a:cs typeface="Arial" panose="020B0604020202020204" pitchFamily="34" charset="0"/>
              </a:rPr>
              <a:t>Commencez-le maintenant »</a:t>
            </a:r>
          </a:p>
          <a:p>
            <a:r>
              <a:rPr lang="fr-FR" i="1" dirty="0">
                <a:latin typeface="Arial" panose="020B0604020202020204" pitchFamily="34" charset="0"/>
                <a:ea typeface="Ayuthaya" pitchFamily="2" charset="-34"/>
                <a:cs typeface="Arial" panose="020B0604020202020204" pitchFamily="34" charset="0"/>
              </a:rPr>
              <a:t> </a:t>
            </a:r>
          </a:p>
          <a:p>
            <a:r>
              <a:rPr lang="fr-FR" b="1" i="1" dirty="0">
                <a:latin typeface="Arial" panose="020B0604020202020204" pitchFamily="34" charset="0"/>
                <a:ea typeface="Ayuthaya" pitchFamily="2" charset="-34"/>
                <a:cs typeface="Arial" panose="020B0604020202020204" pitchFamily="34" charset="0"/>
              </a:rPr>
              <a:t>Goethe</a:t>
            </a:r>
          </a:p>
          <a:p>
            <a:endParaRPr lang="fr-FR" dirty="0"/>
          </a:p>
        </p:txBody>
      </p:sp>
      <p:pic>
        <p:nvPicPr>
          <p:cNvPr id="7" name="Image 6">
            <a:extLst>
              <a:ext uri="{FF2B5EF4-FFF2-40B4-BE49-F238E27FC236}">
                <a16:creationId xmlns:a16="http://schemas.microsoft.com/office/drawing/2014/main" id="{40CEDB6B-2248-4B4A-9AAE-4BD317AAE7DA}"/>
              </a:ext>
            </a:extLst>
          </p:cNvPr>
          <p:cNvPicPr>
            <a:picLocks noChangeAspect="1"/>
          </p:cNvPicPr>
          <p:nvPr/>
        </p:nvPicPr>
        <p:blipFill>
          <a:blip r:embed="rId2"/>
          <a:stretch>
            <a:fillRect/>
          </a:stretch>
        </p:blipFill>
        <p:spPr>
          <a:xfrm>
            <a:off x="854765" y="444079"/>
            <a:ext cx="1608373" cy="5718181"/>
          </a:xfrm>
          <a:prstGeom prst="rect">
            <a:avLst/>
          </a:prstGeom>
        </p:spPr>
      </p:pic>
      <p:sp>
        <p:nvSpPr>
          <p:cNvPr id="2" name="Espace réservé du numéro de diapositive 1">
            <a:extLst>
              <a:ext uri="{FF2B5EF4-FFF2-40B4-BE49-F238E27FC236}">
                <a16:creationId xmlns:a16="http://schemas.microsoft.com/office/drawing/2014/main" id="{D2F9A77F-585F-6E44-8DD6-722DC18CB9E1}"/>
              </a:ext>
            </a:extLst>
          </p:cNvPr>
          <p:cNvSpPr>
            <a:spLocks noGrp="1"/>
          </p:cNvSpPr>
          <p:nvPr>
            <p:ph type="sldNum" sz="quarter" idx="12"/>
          </p:nvPr>
        </p:nvSpPr>
        <p:spPr/>
        <p:txBody>
          <a:bodyPr/>
          <a:lstStyle/>
          <a:p>
            <a:fld id="{0C26709D-BAF3-634B-90FF-8C167AB29801}" type="slidenum">
              <a:rPr lang="fr-FR" smtClean="0"/>
              <a:t>45</a:t>
            </a:fld>
            <a:endParaRPr lang="fr-FR"/>
          </a:p>
        </p:txBody>
      </p:sp>
    </p:spTree>
    <p:extLst>
      <p:ext uri="{BB962C8B-B14F-4D97-AF65-F5344CB8AC3E}">
        <p14:creationId xmlns:p14="http://schemas.microsoft.com/office/powerpoint/2010/main" val="2562399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ED00CD7-7679-6844-9065-9CCA634607F8}"/>
              </a:ext>
            </a:extLst>
          </p:cNvPr>
          <p:cNvSpPr>
            <a:spLocks noGrp="1"/>
          </p:cNvSpPr>
          <p:nvPr>
            <p:ph idx="1"/>
          </p:nvPr>
        </p:nvSpPr>
        <p:spPr>
          <a:xfrm>
            <a:off x="4513942" y="1825625"/>
            <a:ext cx="6839857" cy="4351338"/>
          </a:xfrm>
        </p:spPr>
        <p:txBody>
          <a:bodyPr/>
          <a:lstStyle/>
          <a:p>
            <a:pPr marL="0" indent="0" algn="ctr">
              <a:spcBef>
                <a:spcPct val="0"/>
              </a:spcBef>
              <a:buNone/>
            </a:pPr>
            <a:r>
              <a:rPr lang="fr-FR" altLang="fr-FR" b="1" dirty="0">
                <a:solidFill>
                  <a:srgbClr val="7030A0"/>
                </a:solidFill>
                <a:latin typeface="Monotype Corsiva" panose="03010101010201010101" pitchFamily="66" charset="0"/>
                <a:cs typeface="Apple Chancery" panose="03020702040506060504" pitchFamily="66" charset="-79"/>
              </a:rPr>
              <a:t>Ainsi vous entrerez sur le chemin qui conduit à l’EVEIL</a:t>
            </a:r>
            <a:endParaRPr lang="fr-FR" altLang="fr-FR" b="1" i="1" dirty="0">
              <a:solidFill>
                <a:srgbClr val="7030A0"/>
              </a:solidFill>
              <a:latin typeface="Monotype Corsiva" panose="03010101010201010101" pitchFamily="66" charset="0"/>
              <a:cs typeface="Apple Chancery" panose="03020702040506060504" pitchFamily="66" charset="-79"/>
            </a:endParaRPr>
          </a:p>
          <a:p>
            <a:pPr algn="ctr">
              <a:spcBef>
                <a:spcPct val="0"/>
              </a:spcBef>
            </a:pPr>
            <a:endParaRPr lang="fr-FR" altLang="fr-FR" b="1" i="1" dirty="0">
              <a:solidFill>
                <a:srgbClr val="7030A0"/>
              </a:solidFill>
              <a:latin typeface="Monotype Corsiva" panose="03010101010201010101" pitchFamily="66" charset="0"/>
              <a:cs typeface="Apple Chancery" panose="03020702040506060504" pitchFamily="66" charset="-79"/>
            </a:endParaRPr>
          </a:p>
          <a:p>
            <a:pPr marL="0" indent="0" algn="ctr">
              <a:spcBef>
                <a:spcPct val="0"/>
              </a:spcBef>
              <a:buNone/>
            </a:pPr>
            <a:r>
              <a:rPr lang="fr-FR" altLang="fr-FR" b="1" i="1" dirty="0">
                <a:solidFill>
                  <a:srgbClr val="7030A0"/>
                </a:solidFill>
                <a:latin typeface="Monotype Corsiva" panose="03010101010201010101" pitchFamily="66" charset="0"/>
                <a:cs typeface="Apple Chancery" panose="03020702040506060504" pitchFamily="66" charset="-79"/>
              </a:rPr>
              <a:t>« E</a:t>
            </a:r>
            <a:r>
              <a:rPr lang="fr-FR" altLang="fr-FR" b="1" dirty="0">
                <a:solidFill>
                  <a:srgbClr val="7030A0"/>
                </a:solidFill>
                <a:latin typeface="Monotype Corsiva" panose="03010101010201010101" pitchFamily="66" charset="0"/>
                <a:cs typeface="Apple Chancery" panose="03020702040506060504" pitchFamily="66" charset="-79"/>
              </a:rPr>
              <a:t>t le bonheur c’est le chemin » </a:t>
            </a:r>
          </a:p>
          <a:p>
            <a:pPr marL="0" indent="0" algn="ctr">
              <a:spcBef>
                <a:spcPct val="0"/>
              </a:spcBef>
              <a:buNone/>
            </a:pPr>
            <a:r>
              <a:rPr lang="fr-FR" altLang="fr-FR" b="1" dirty="0">
                <a:solidFill>
                  <a:srgbClr val="7030A0"/>
                </a:solidFill>
                <a:latin typeface="Monotype Corsiva" panose="03010101010201010101" pitchFamily="66" charset="0"/>
                <a:cs typeface="Apple Chancery" panose="03020702040506060504" pitchFamily="66" charset="-79"/>
              </a:rPr>
              <a:t>Bouddha</a:t>
            </a:r>
          </a:p>
          <a:p>
            <a:pPr marL="0" indent="0" algn="ctr">
              <a:spcBef>
                <a:spcPct val="0"/>
              </a:spcBef>
              <a:buNone/>
            </a:pPr>
            <a:endParaRPr lang="fr-FR" altLang="fr-FR" b="1" dirty="0">
              <a:solidFill>
                <a:srgbClr val="7030A0"/>
              </a:solidFill>
              <a:latin typeface="Monotype Corsiva" panose="03010101010201010101" pitchFamily="66" charset="0"/>
              <a:cs typeface="Apple Chancery" panose="03020702040506060504" pitchFamily="66" charset="-79"/>
            </a:endParaRPr>
          </a:p>
          <a:p>
            <a:pPr marL="0" indent="0" algn="ctr">
              <a:spcBef>
                <a:spcPct val="0"/>
              </a:spcBef>
              <a:buNone/>
            </a:pPr>
            <a:r>
              <a:rPr lang="fr-FR" altLang="fr-FR" b="1" dirty="0">
                <a:solidFill>
                  <a:srgbClr val="7030A0"/>
                </a:solidFill>
                <a:latin typeface="Monotype Corsiva" panose="03010101010201010101" pitchFamily="66" charset="0"/>
                <a:cs typeface="Apple Chancery" panose="03020702040506060504" pitchFamily="66" charset="-79"/>
              </a:rPr>
              <a:t>Et vous sourirez à la Vie </a:t>
            </a:r>
          </a:p>
          <a:p>
            <a:pPr algn="ctr">
              <a:spcBef>
                <a:spcPct val="0"/>
              </a:spcBef>
            </a:pPr>
            <a:endParaRPr lang="fr-FR" altLang="fr-FR" b="1" dirty="0">
              <a:solidFill>
                <a:srgbClr val="7030A0"/>
              </a:solidFill>
              <a:latin typeface="Monotype Corsiva" panose="03010101010201010101" pitchFamily="66" charset="0"/>
              <a:cs typeface="Apple Chancery" panose="03020702040506060504" pitchFamily="66" charset="-79"/>
            </a:endParaRPr>
          </a:p>
          <a:p>
            <a:endParaRPr lang="fr-FR" dirty="0"/>
          </a:p>
        </p:txBody>
      </p:sp>
      <p:pic>
        <p:nvPicPr>
          <p:cNvPr id="4" name="Picture 2" descr="bouddha_tete">
            <a:extLst>
              <a:ext uri="{FF2B5EF4-FFF2-40B4-BE49-F238E27FC236}">
                <a16:creationId xmlns:a16="http://schemas.microsoft.com/office/drawing/2014/main" id="{FA48FF67-92FF-1B40-9114-1BE4D8777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0"/>
            <a:ext cx="4405219" cy="6858000"/>
          </a:xfrm>
          <a:prstGeom prst="rect">
            <a:avLst/>
          </a:prstGeom>
        </p:spPr>
      </p:pic>
    </p:spTree>
    <p:extLst>
      <p:ext uri="{BB962C8B-B14F-4D97-AF65-F5344CB8AC3E}">
        <p14:creationId xmlns:p14="http://schemas.microsoft.com/office/powerpoint/2010/main" val="3062803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14BE7F-E8D6-7241-849A-83522181841D}"/>
              </a:ext>
            </a:extLst>
          </p:cNvPr>
          <p:cNvSpPr>
            <a:spLocks noGrp="1"/>
          </p:cNvSpPr>
          <p:nvPr>
            <p:ph type="sldNum" sz="quarter" idx="12"/>
          </p:nvPr>
        </p:nvSpPr>
        <p:spPr/>
        <p:txBody>
          <a:bodyPr/>
          <a:lstStyle/>
          <a:p>
            <a:fld id="{0C26709D-BAF3-634B-90FF-8C167AB29801}" type="slidenum">
              <a:rPr lang="fr-FR" smtClean="0"/>
              <a:t>47</a:t>
            </a:fld>
            <a:endParaRPr lang="fr-FR"/>
          </a:p>
        </p:txBody>
      </p:sp>
      <p:pic>
        <p:nvPicPr>
          <p:cNvPr id="3" name="Picture 2" descr="http://img.over-blog-kiwi.com/1/55/41/83/20150621/ob_6637c1_light-body.jpg">
            <a:extLst>
              <a:ext uri="{FF2B5EF4-FFF2-40B4-BE49-F238E27FC236}">
                <a16:creationId xmlns:a16="http://schemas.microsoft.com/office/drawing/2014/main" id="{88B7347E-B8C7-E940-BB49-74EBC3DE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14" y="0"/>
            <a:ext cx="92419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182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FCB7504-CCAB-A849-8230-5EB8474853CB}"/>
              </a:ext>
            </a:extLst>
          </p:cNvPr>
          <p:cNvSpPr>
            <a:spLocks noGrp="1"/>
          </p:cNvSpPr>
          <p:nvPr>
            <p:ph type="sldNum" sz="quarter" idx="12"/>
          </p:nvPr>
        </p:nvSpPr>
        <p:spPr/>
        <p:txBody>
          <a:bodyPr/>
          <a:lstStyle/>
          <a:p>
            <a:fld id="{0C26709D-BAF3-634B-90FF-8C167AB29801}" type="slidenum">
              <a:rPr lang="fr-FR" smtClean="0"/>
              <a:t>48</a:t>
            </a:fld>
            <a:endParaRPr lang="fr-FR"/>
          </a:p>
        </p:txBody>
      </p:sp>
      <p:pic>
        <p:nvPicPr>
          <p:cNvPr id="3" name="Picture 2" descr="Macintosh HD:Users:phdl:Desktop:Emergence_bulle02.jpg">
            <a:extLst>
              <a:ext uri="{FF2B5EF4-FFF2-40B4-BE49-F238E27FC236}">
                <a16:creationId xmlns:a16="http://schemas.microsoft.com/office/drawing/2014/main" id="{64B83CFE-D1D3-FF40-AC11-AD4108A2B4F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76200"/>
            <a:ext cx="12191999"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D9C61E4E-C990-484E-8B30-B2B7A8E0DC44}"/>
              </a:ext>
            </a:extLst>
          </p:cNvPr>
          <p:cNvSpPr>
            <a:spLocks noChangeArrowheads="1"/>
          </p:cNvSpPr>
          <p:nvPr/>
        </p:nvSpPr>
        <p:spPr bwMode="auto">
          <a:xfrm>
            <a:off x="1005430" y="-76200"/>
            <a:ext cx="10179727" cy="2774950"/>
          </a:xfrm>
          <a:prstGeom prst="rect">
            <a:avLst/>
          </a:prstGeom>
          <a:noFill/>
          <a:ln w="9525">
            <a:noFill/>
            <a:miter lim="800000"/>
            <a:headEnd/>
            <a:tailEnd/>
          </a:ln>
          <a:effectLst/>
        </p:spPr>
        <p:txBody>
          <a:bodyPr wrap="square">
            <a:spAutoFit/>
          </a:bodyPr>
          <a:lstStyle/>
          <a:p>
            <a:pPr algn="ctr" eaLnBrk="1" hangingPunct="1">
              <a:defRPr/>
            </a:pPr>
            <a:r>
              <a:rPr lang="fr-FR" sz="8800" dirty="0">
                <a:solidFill>
                  <a:schemeClr val="bg1"/>
                </a:solidFill>
                <a:effectLst>
                  <a:outerShdw blurRad="38100" dist="38100" dir="2700000" algn="tl">
                    <a:srgbClr val="C0C0C0"/>
                  </a:outerShdw>
                </a:effectLst>
                <a:latin typeface="Arial" charset="0"/>
              </a:rPr>
              <a:t>Alors…</a:t>
            </a:r>
          </a:p>
          <a:p>
            <a:pPr algn="ctr" eaLnBrk="1" hangingPunct="1">
              <a:defRPr/>
            </a:pPr>
            <a:r>
              <a:rPr lang="fr-FR" sz="8800" dirty="0">
                <a:solidFill>
                  <a:schemeClr val="bg1"/>
                </a:solidFill>
                <a:effectLst>
                  <a:outerShdw blurRad="38100" dist="38100" dir="2700000" algn="tl">
                    <a:srgbClr val="C0C0C0"/>
                  </a:outerShdw>
                </a:effectLst>
                <a:latin typeface="Arial" charset="0"/>
              </a:rPr>
              <a:t>Just do </a:t>
            </a:r>
            <a:r>
              <a:rPr lang="fr-FR" sz="8800" dirty="0" err="1">
                <a:solidFill>
                  <a:schemeClr val="bg1"/>
                </a:solidFill>
                <a:effectLst>
                  <a:outerShdw blurRad="38100" dist="38100" dir="2700000" algn="tl">
                    <a:srgbClr val="C0C0C0"/>
                  </a:outerShdw>
                </a:effectLst>
                <a:latin typeface="Arial" charset="0"/>
              </a:rPr>
              <a:t>it</a:t>
            </a:r>
            <a:r>
              <a:rPr lang="fr-FR" sz="8800" dirty="0">
                <a:solidFill>
                  <a:schemeClr val="bg1"/>
                </a:solidFill>
                <a:effectLst>
                  <a:outerShdw blurRad="38100" dist="38100" dir="2700000" algn="tl">
                    <a:srgbClr val="C0C0C0"/>
                  </a:outerShdw>
                </a:effectLst>
                <a:latin typeface="Arial" charset="0"/>
              </a:rPr>
              <a:t> </a:t>
            </a:r>
            <a:r>
              <a:rPr lang="fr-FR" sz="8800" dirty="0" err="1">
                <a:solidFill>
                  <a:schemeClr val="bg1"/>
                </a:solidFill>
                <a:effectLst>
                  <a:outerShdw blurRad="38100" dist="38100" dir="2700000" algn="tl">
                    <a:srgbClr val="C0C0C0"/>
                  </a:outerShdw>
                </a:effectLst>
                <a:latin typeface="Arial" charset="0"/>
              </a:rPr>
              <a:t>now</a:t>
            </a:r>
            <a:r>
              <a:rPr lang="fr-FR" sz="8800" dirty="0">
                <a:solidFill>
                  <a:schemeClr val="bg1"/>
                </a:solidFill>
                <a:effectLst>
                  <a:outerShdw blurRad="38100" dist="38100" dir="2700000" algn="tl">
                    <a:srgbClr val="C0C0C0"/>
                  </a:outerShdw>
                </a:effectLst>
                <a:latin typeface="Arial" charset="0"/>
              </a:rPr>
              <a:t> !</a:t>
            </a:r>
          </a:p>
        </p:txBody>
      </p:sp>
    </p:spTree>
    <p:extLst>
      <p:ext uri="{BB962C8B-B14F-4D97-AF65-F5344CB8AC3E}">
        <p14:creationId xmlns:p14="http://schemas.microsoft.com/office/powerpoint/2010/main" val="852592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87276-C35B-A049-A316-AEDCBD4EF47C}"/>
              </a:ext>
            </a:extLst>
          </p:cNvPr>
          <p:cNvSpPr>
            <a:spLocks noGrp="1"/>
          </p:cNvSpPr>
          <p:nvPr>
            <p:ph type="title"/>
          </p:nvPr>
        </p:nvSpPr>
        <p:spPr>
          <a:xfrm>
            <a:off x="838200" y="500062"/>
            <a:ext cx="10515600" cy="1325563"/>
          </a:xfrm>
        </p:spPr>
        <p:txBody>
          <a:bodyPr/>
          <a:lstStyle/>
          <a:p>
            <a:r>
              <a:rPr lang="fr-FR" dirty="0">
                <a:solidFill>
                  <a:srgbClr val="7030A0"/>
                </a:solidFill>
                <a:latin typeface="+mn-lt"/>
                <a:cs typeface="Arial" panose="020B0604020202020204" pitchFamily="34" charset="0"/>
              </a:rPr>
              <a:t>Notre âme répond exactement à nos pensées au doigt et à l’œil.</a:t>
            </a:r>
          </a:p>
        </p:txBody>
      </p:sp>
      <p:sp>
        <p:nvSpPr>
          <p:cNvPr id="3" name="Espace réservé du contenu 2">
            <a:extLst>
              <a:ext uri="{FF2B5EF4-FFF2-40B4-BE49-F238E27FC236}">
                <a16:creationId xmlns:a16="http://schemas.microsoft.com/office/drawing/2014/main" id="{BCE34AA5-1D16-FE4F-9D7F-6F2A3DF3C11E}"/>
              </a:ext>
            </a:extLst>
          </p:cNvPr>
          <p:cNvSpPr>
            <a:spLocks noGrp="1"/>
          </p:cNvSpPr>
          <p:nvPr>
            <p:ph idx="1"/>
          </p:nvPr>
        </p:nvSpPr>
        <p:spPr>
          <a:xfrm>
            <a:off x="1233376" y="2020185"/>
            <a:ext cx="10462438" cy="4156777"/>
          </a:xfrm>
        </p:spPr>
        <p:txBody>
          <a:bodyPr/>
          <a:lstStyle/>
          <a:p>
            <a:r>
              <a:rPr lang="fr-FR" dirty="0">
                <a:cs typeface="Arial" panose="020B0604020202020204" pitchFamily="34" charset="0"/>
              </a:rPr>
              <a:t>Toutes nos pensées sont créatrices</a:t>
            </a:r>
          </a:p>
          <a:p>
            <a:r>
              <a:rPr lang="fr-FR" dirty="0">
                <a:cs typeface="Arial" panose="020B0604020202020204" pitchFamily="34" charset="0"/>
              </a:rPr>
              <a:t>Plus nous sommes dans la peur, les croyances limitatives, plus notre vie est étriquée</a:t>
            </a:r>
          </a:p>
          <a:p>
            <a:r>
              <a:rPr lang="fr-FR" dirty="0">
                <a:cs typeface="Arial" panose="020B0604020202020204" pitchFamily="34" charset="0"/>
              </a:rPr>
              <a:t>Plus nous nous identifions à notre JE SUIS, à notre âme plus ils se manifestent, plus créons de la joie, de l’abondance de l’amour, de la réussite et de l’épanouissement.</a:t>
            </a:r>
          </a:p>
          <a:p>
            <a:endParaRPr lang="fr-FR" dirty="0"/>
          </a:p>
        </p:txBody>
      </p:sp>
    </p:spTree>
    <p:extLst>
      <p:ext uri="{BB962C8B-B14F-4D97-AF65-F5344CB8AC3E}">
        <p14:creationId xmlns:p14="http://schemas.microsoft.com/office/powerpoint/2010/main" val="3863541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E8D579-DCA9-E945-AC19-0CA43143D34D}"/>
              </a:ext>
            </a:extLst>
          </p:cNvPr>
          <p:cNvSpPr>
            <a:spLocks noGrp="1"/>
          </p:cNvSpPr>
          <p:nvPr>
            <p:ph type="title"/>
          </p:nvPr>
        </p:nvSpPr>
        <p:spPr>
          <a:xfrm>
            <a:off x="838200" y="1"/>
            <a:ext cx="10515600" cy="1190170"/>
          </a:xfrm>
        </p:spPr>
        <p:txBody>
          <a:bodyPr/>
          <a:lstStyle/>
          <a:p>
            <a:r>
              <a:rPr lang="fr-FR" dirty="0">
                <a:solidFill>
                  <a:srgbClr val="7030A0"/>
                </a:solidFill>
                <a:latin typeface="+mn-lt"/>
                <a:cs typeface="Arial" panose="020B0604020202020204" pitchFamily="34" charset="0"/>
              </a:rPr>
              <a:t>L’illumination</a:t>
            </a:r>
          </a:p>
        </p:txBody>
      </p:sp>
      <p:sp>
        <p:nvSpPr>
          <p:cNvPr id="3" name="Espace réservé du contenu 2">
            <a:extLst>
              <a:ext uri="{FF2B5EF4-FFF2-40B4-BE49-F238E27FC236}">
                <a16:creationId xmlns:a16="http://schemas.microsoft.com/office/drawing/2014/main" id="{CC5BE664-BD85-184B-85A6-1F817411CB49}"/>
              </a:ext>
            </a:extLst>
          </p:cNvPr>
          <p:cNvSpPr>
            <a:spLocks noGrp="1"/>
          </p:cNvSpPr>
          <p:nvPr>
            <p:ph idx="1"/>
          </p:nvPr>
        </p:nvSpPr>
        <p:spPr>
          <a:xfrm>
            <a:off x="1190847" y="1088572"/>
            <a:ext cx="10162953" cy="5769428"/>
          </a:xfrm>
        </p:spPr>
        <p:txBody>
          <a:bodyPr>
            <a:normAutofit fontScale="25000" lnSpcReduction="20000"/>
          </a:bodyPr>
          <a:lstStyle/>
          <a:p>
            <a:r>
              <a:rPr lang="fr-FR" sz="11200" dirty="0">
                <a:cs typeface="Arial" panose="020B0604020202020204" pitchFamily="34" charset="0"/>
              </a:rPr>
              <a:t>N’est pas une compétence mentale </a:t>
            </a:r>
          </a:p>
          <a:p>
            <a:r>
              <a:rPr lang="fr-FR" sz="11200" dirty="0">
                <a:cs typeface="Arial" panose="020B0604020202020204" pitchFamily="34" charset="0"/>
              </a:rPr>
              <a:t>Cela ne vient pas de notre détermination ou de notre volonté, de l’intensité de nos pratiques…. </a:t>
            </a:r>
          </a:p>
          <a:p>
            <a:r>
              <a:rPr lang="fr-FR" sz="11200" dirty="0">
                <a:cs typeface="Arial" panose="020B0604020202020204" pitchFamily="34" charset="0"/>
              </a:rPr>
              <a:t>C’est juste nous ouvrir à notre âme et notre JE SUIS, nous identifier à « JE  SUIS » </a:t>
            </a:r>
            <a:r>
              <a:rPr lang="fr-FR" sz="11200" dirty="0" err="1">
                <a:cs typeface="Arial" panose="020B0604020202020204" pitchFamily="34" charset="0"/>
              </a:rPr>
              <a:t>Shivo</a:t>
            </a:r>
            <a:r>
              <a:rPr lang="fr-FR" sz="11200" dirty="0">
                <a:cs typeface="Arial" panose="020B0604020202020204" pitchFamily="34" charset="0"/>
              </a:rPr>
              <a:t> </a:t>
            </a:r>
            <a:r>
              <a:rPr lang="fr-FR" sz="11200" dirty="0" err="1">
                <a:cs typeface="Arial" panose="020B0604020202020204" pitchFamily="34" charset="0"/>
              </a:rPr>
              <a:t>ham</a:t>
            </a:r>
            <a:r>
              <a:rPr lang="fr-FR" sz="11200" dirty="0">
                <a:cs typeface="Arial" panose="020B0604020202020204" pitchFamily="34" charset="0"/>
              </a:rPr>
              <a:t>, je suis Shiva, s’abandonner totalement à lui, à notre vraie nature, dans une confiance absolue et à nous conduire comme si nous étions un Maitre, un Dieu </a:t>
            </a:r>
          </a:p>
          <a:p>
            <a:r>
              <a:rPr lang="fr-FR" sz="11200" dirty="0">
                <a:cs typeface="Arial" panose="020B0604020202020204" pitchFamily="34" charset="0"/>
              </a:rPr>
              <a:t>L’illumination ne demande aucun effort</a:t>
            </a:r>
          </a:p>
          <a:p>
            <a:r>
              <a:rPr lang="fr-FR" sz="11200" dirty="0">
                <a:cs typeface="Arial" panose="020B0604020202020204" pitchFamily="34" charset="0"/>
              </a:rPr>
              <a:t>Notre humanité ne sait pas ce que c’est qu’être illuminé, alors choisissez acceptez que cela se fasse, abandonnez-vous à votre âme, à votre je suis.  </a:t>
            </a:r>
          </a:p>
          <a:p>
            <a:pPr marL="0" indent="0">
              <a:buNone/>
            </a:pPr>
            <a:endParaRPr lang="fr-FR" sz="9600" dirty="0">
              <a:cs typeface="Arial" panose="020B0604020202020204" pitchFamily="34" charset="0"/>
            </a:endParaRPr>
          </a:p>
          <a:p>
            <a:pPr marL="0" indent="0" algn="ctr">
              <a:buNone/>
            </a:pPr>
            <a:r>
              <a:rPr lang="fr-FR" sz="11200" i="1" dirty="0">
                <a:solidFill>
                  <a:srgbClr val="7030A0"/>
                </a:solidFill>
                <a:cs typeface="Arial" panose="020B0604020202020204" pitchFamily="34" charset="0"/>
              </a:rPr>
              <a:t>Je désire, je mérite, je veux, je peux, je choisis, je crée, j’aime, </a:t>
            </a:r>
          </a:p>
          <a:p>
            <a:pPr marL="0" indent="0" algn="ctr">
              <a:buNone/>
            </a:pPr>
            <a:r>
              <a:rPr lang="fr-FR" sz="11200" i="1" dirty="0">
                <a:solidFill>
                  <a:srgbClr val="7030A0"/>
                </a:solidFill>
                <a:cs typeface="Arial" panose="020B0604020202020204" pitchFamily="34" charset="0"/>
              </a:rPr>
              <a:t>JE SUIS </a:t>
            </a:r>
          </a:p>
          <a:p>
            <a:pPr marL="0" indent="0" algn="ctr">
              <a:buNone/>
            </a:pPr>
            <a:r>
              <a:rPr lang="fr-FR" sz="11200" i="1" dirty="0">
                <a:solidFill>
                  <a:srgbClr val="7030A0"/>
                </a:solidFill>
                <a:cs typeface="Arial" panose="020B0604020202020204" pitchFamily="34" charset="0"/>
              </a:rPr>
              <a:t>Lorsque l’âme agit, elle rayonne </a:t>
            </a:r>
          </a:p>
          <a:p>
            <a:pPr marL="0" indent="0" algn="ctr">
              <a:buNone/>
            </a:pPr>
            <a:r>
              <a:rPr lang="fr-FR" sz="11200" dirty="0">
                <a:cs typeface="Arial" panose="020B0604020202020204" pitchFamily="34" charset="0"/>
              </a:rPr>
              <a:t> </a:t>
            </a:r>
          </a:p>
          <a:p>
            <a:endParaRPr lang="fr-FR" dirty="0"/>
          </a:p>
        </p:txBody>
      </p:sp>
    </p:spTree>
    <p:extLst>
      <p:ext uri="{BB962C8B-B14F-4D97-AF65-F5344CB8AC3E}">
        <p14:creationId xmlns:p14="http://schemas.microsoft.com/office/powerpoint/2010/main" val="3366955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A5363-C948-C74D-AFAC-7D5E27F75ACF}"/>
              </a:ext>
            </a:extLst>
          </p:cNvPr>
          <p:cNvSpPr>
            <a:spLocks noGrp="1"/>
          </p:cNvSpPr>
          <p:nvPr>
            <p:ph type="title"/>
          </p:nvPr>
        </p:nvSpPr>
        <p:spPr/>
        <p:txBody>
          <a:bodyPr/>
          <a:lstStyle/>
          <a:p>
            <a:r>
              <a:rPr lang="fr-FR" dirty="0">
                <a:solidFill>
                  <a:srgbClr val="7030A0"/>
                </a:solidFill>
                <a:latin typeface="+mn-lt"/>
                <a:cs typeface="Arial" panose="020B0604020202020204" pitchFamily="34" charset="0"/>
              </a:rPr>
              <a:t>Pour vivre cette expérience</a:t>
            </a:r>
          </a:p>
        </p:txBody>
      </p:sp>
      <p:sp>
        <p:nvSpPr>
          <p:cNvPr id="3" name="Espace réservé du contenu 2">
            <a:extLst>
              <a:ext uri="{FF2B5EF4-FFF2-40B4-BE49-F238E27FC236}">
                <a16:creationId xmlns:a16="http://schemas.microsoft.com/office/drawing/2014/main" id="{1F60CFCD-FCA0-2D48-BD64-CD9AA753CC58}"/>
              </a:ext>
            </a:extLst>
          </p:cNvPr>
          <p:cNvSpPr>
            <a:spLocks noGrp="1"/>
          </p:cNvSpPr>
          <p:nvPr>
            <p:ph idx="1"/>
          </p:nvPr>
        </p:nvSpPr>
        <p:spPr>
          <a:xfrm>
            <a:off x="1169580" y="1690688"/>
            <a:ext cx="10184219" cy="4486275"/>
          </a:xfrm>
        </p:spPr>
        <p:txBody>
          <a:bodyPr>
            <a:normAutofit lnSpcReduction="10000"/>
          </a:bodyPr>
          <a:lstStyle/>
          <a:p>
            <a:r>
              <a:rPr lang="fr-FR" dirty="0">
                <a:cs typeface="Arial" panose="020B0604020202020204" pitchFamily="34" charset="0"/>
              </a:rPr>
              <a:t>Nous avons choisi en conscience notre incarnation et tous les jeux qui vont passionner notre âme</a:t>
            </a:r>
          </a:p>
          <a:p>
            <a:r>
              <a:rPr lang="fr-FR" dirty="0">
                <a:cs typeface="Arial" panose="020B0604020202020204" pitchFamily="34" charset="0"/>
              </a:rPr>
              <a:t>Et parmi ces jeux nous avons choisi une mission d’incarnation, une mission de vie  </a:t>
            </a:r>
          </a:p>
          <a:p>
            <a:r>
              <a:rPr lang="fr-FR" dirty="0">
                <a:cs typeface="Arial" panose="020B0604020202020204" pitchFamily="34" charset="0"/>
              </a:rPr>
              <a:t>Nous avons reçu un potentiel qui tend vers l’infini, une essence d’être : l’amour, la joie, la beauté, la paix, la puissance, la sagesse, l’intelligence, des talents spécifiques, …  </a:t>
            </a:r>
          </a:p>
          <a:p>
            <a:r>
              <a:rPr lang="fr-FR" dirty="0">
                <a:cs typeface="Arial" panose="020B0604020202020204" pitchFamily="34" charset="0"/>
              </a:rPr>
              <a:t>Nous avons passé des contrats d’âme avec des êtres qui seront des personnages de notre histoire, nos parents, nos familles nos amis nos rencontres … qu’ils soient positifs ou négatifs. (On peut retrouver ces mémoires par les ENOC)</a:t>
            </a:r>
          </a:p>
          <a:p>
            <a:endParaRPr lang="fr-FR" dirty="0"/>
          </a:p>
          <a:p>
            <a:endParaRPr lang="fr-FR" dirty="0"/>
          </a:p>
        </p:txBody>
      </p:sp>
    </p:spTree>
    <p:extLst>
      <p:ext uri="{BB962C8B-B14F-4D97-AF65-F5344CB8AC3E}">
        <p14:creationId xmlns:p14="http://schemas.microsoft.com/office/powerpoint/2010/main" val="114577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459DA-B136-8F46-8EA2-9BB9B46BF21E}"/>
              </a:ext>
            </a:extLst>
          </p:cNvPr>
          <p:cNvSpPr>
            <a:spLocks noGrp="1"/>
          </p:cNvSpPr>
          <p:nvPr>
            <p:ph type="title"/>
          </p:nvPr>
        </p:nvSpPr>
        <p:spPr/>
        <p:txBody>
          <a:bodyPr/>
          <a:lstStyle/>
          <a:p>
            <a:r>
              <a:rPr lang="fr-FR" b="1" dirty="0">
                <a:solidFill>
                  <a:srgbClr val="7030A0"/>
                </a:solidFill>
              </a:rPr>
              <a:t>Après notre incarnation </a:t>
            </a:r>
            <a:br>
              <a:rPr lang="fr-FR" dirty="0"/>
            </a:br>
            <a:endParaRPr lang="fr-FR" dirty="0"/>
          </a:p>
        </p:txBody>
      </p:sp>
      <p:sp>
        <p:nvSpPr>
          <p:cNvPr id="3" name="Espace réservé du contenu 2">
            <a:extLst>
              <a:ext uri="{FF2B5EF4-FFF2-40B4-BE49-F238E27FC236}">
                <a16:creationId xmlns:a16="http://schemas.microsoft.com/office/drawing/2014/main" id="{6FF8A1D7-D971-194F-B51D-DA6E08436C62}"/>
              </a:ext>
            </a:extLst>
          </p:cNvPr>
          <p:cNvSpPr>
            <a:spLocks noGrp="1"/>
          </p:cNvSpPr>
          <p:nvPr>
            <p:ph idx="1"/>
          </p:nvPr>
        </p:nvSpPr>
        <p:spPr>
          <a:xfrm>
            <a:off x="838200" y="1169582"/>
            <a:ext cx="10515600" cy="5007382"/>
          </a:xfrm>
        </p:spPr>
        <p:txBody>
          <a:bodyPr>
            <a:normAutofit/>
          </a:bodyPr>
          <a:lstStyle/>
          <a:p>
            <a:r>
              <a:rPr lang="fr-FR" dirty="0"/>
              <a:t>Nous sommes dans la matrice, là </a:t>
            </a:r>
            <a:r>
              <a:rPr lang="fr-FR" b="1" dirty="0"/>
              <a:t>nous nous identifions à notre humanité et plus à notre divinité </a:t>
            </a:r>
          </a:p>
          <a:p>
            <a:r>
              <a:rPr lang="fr-FR" dirty="0"/>
              <a:t>Nous cherchons en vain qui nous sommes </a:t>
            </a:r>
          </a:p>
          <a:p>
            <a:r>
              <a:rPr lang="fr-FR" b="1" dirty="0"/>
              <a:t>Nous confondons notre JE SUIS avec notre personnalité extérieure</a:t>
            </a:r>
          </a:p>
          <a:p>
            <a:r>
              <a:rPr lang="fr-FR" dirty="0"/>
              <a:t>Nous cherchons en vain </a:t>
            </a:r>
            <a:r>
              <a:rPr lang="fr-FR" b="1" dirty="0"/>
              <a:t>notre mission de vie </a:t>
            </a:r>
          </a:p>
          <a:p>
            <a:r>
              <a:rPr lang="fr-FR" dirty="0"/>
              <a:t>nous avons mis notre âme en prison. Notre mental chaque jour en renforce les barreaux  </a:t>
            </a:r>
          </a:p>
          <a:p>
            <a:pPr marL="0" indent="0" algn="ctr">
              <a:buNone/>
            </a:pPr>
            <a:r>
              <a:rPr lang="fr-FR" i="1" dirty="0">
                <a:solidFill>
                  <a:srgbClr val="7030A0"/>
                </a:solidFill>
              </a:rPr>
              <a:t>Nous nous sommes perdus dans la matrice de l’illusion de la réalité. </a:t>
            </a:r>
          </a:p>
          <a:p>
            <a:pPr marL="0" indent="0" algn="ctr">
              <a:buNone/>
            </a:pPr>
            <a:r>
              <a:rPr lang="fr-FR" i="1" dirty="0">
                <a:solidFill>
                  <a:srgbClr val="7030A0"/>
                </a:solidFill>
              </a:rPr>
              <a:t>Notre seule liberté est de dire oui ou de non à la Vie </a:t>
            </a:r>
          </a:p>
          <a:p>
            <a:pPr marL="0" indent="0" algn="ctr">
              <a:buNone/>
            </a:pPr>
            <a:r>
              <a:rPr lang="fr-FR" i="1" dirty="0" err="1">
                <a:solidFill>
                  <a:srgbClr val="7030A0"/>
                </a:solidFill>
              </a:rPr>
              <a:t>càd</a:t>
            </a:r>
            <a:r>
              <a:rPr lang="fr-FR" i="1" dirty="0">
                <a:solidFill>
                  <a:srgbClr val="7030A0"/>
                </a:solidFill>
              </a:rPr>
              <a:t> d’accepter le choix de l’illumination et de laisser faire  </a:t>
            </a:r>
          </a:p>
          <a:p>
            <a:endParaRPr lang="fr-FR" dirty="0"/>
          </a:p>
        </p:txBody>
      </p:sp>
    </p:spTree>
    <p:extLst>
      <p:ext uri="{BB962C8B-B14F-4D97-AF65-F5344CB8AC3E}">
        <p14:creationId xmlns:p14="http://schemas.microsoft.com/office/powerpoint/2010/main" val="2028638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7A507C-4993-E74F-9C69-B0FD921D7990}"/>
              </a:ext>
            </a:extLst>
          </p:cNvPr>
          <p:cNvSpPr>
            <a:spLocks noGrp="1"/>
          </p:cNvSpPr>
          <p:nvPr>
            <p:ph type="title"/>
          </p:nvPr>
        </p:nvSpPr>
        <p:spPr>
          <a:xfrm>
            <a:off x="958467" y="653143"/>
            <a:ext cx="10515600" cy="979488"/>
          </a:xfrm>
        </p:spPr>
        <p:txBody>
          <a:bodyPr>
            <a:normAutofit fontScale="90000"/>
          </a:bodyPr>
          <a:lstStyle/>
          <a:p>
            <a:r>
              <a:rPr lang="fr-FR" sz="4900" b="1" dirty="0">
                <a:solidFill>
                  <a:srgbClr val="7030A0"/>
                </a:solidFill>
              </a:rPr>
              <a:t>Comment reconnecter notre vraie nature et Comment aller vers notre de mission vie ?  </a:t>
            </a:r>
            <a:br>
              <a:rPr lang="fr-FR" dirty="0">
                <a:solidFill>
                  <a:srgbClr val="7030A0"/>
                </a:solidFill>
              </a:rPr>
            </a:br>
            <a:endParaRPr lang="fr-FR" dirty="0">
              <a:solidFill>
                <a:srgbClr val="7030A0"/>
              </a:solidFill>
            </a:endParaRPr>
          </a:p>
        </p:txBody>
      </p:sp>
      <p:sp>
        <p:nvSpPr>
          <p:cNvPr id="3" name="Espace réservé du contenu 2">
            <a:extLst>
              <a:ext uri="{FF2B5EF4-FFF2-40B4-BE49-F238E27FC236}">
                <a16:creationId xmlns:a16="http://schemas.microsoft.com/office/drawing/2014/main" id="{2BCB0958-D461-B648-A9C3-FD7514B54842}"/>
              </a:ext>
            </a:extLst>
          </p:cNvPr>
          <p:cNvSpPr>
            <a:spLocks noGrp="1"/>
          </p:cNvSpPr>
          <p:nvPr>
            <p:ph idx="1"/>
          </p:nvPr>
        </p:nvSpPr>
        <p:spPr>
          <a:xfrm>
            <a:off x="1132114" y="2307771"/>
            <a:ext cx="10221686" cy="3869192"/>
          </a:xfrm>
        </p:spPr>
        <p:txBody>
          <a:bodyPr>
            <a:normAutofit/>
          </a:bodyPr>
          <a:lstStyle/>
          <a:p>
            <a:r>
              <a:rPr lang="fr-FR" dirty="0"/>
              <a:t>Se réveiller, entrer sur le chemin de l’éveil</a:t>
            </a:r>
          </a:p>
          <a:p>
            <a:r>
              <a:rPr lang="fr-FR" dirty="0"/>
              <a:t>La vie se charge de nous interpeler pour nous réveiller</a:t>
            </a:r>
          </a:p>
          <a:p>
            <a:r>
              <a:rPr lang="fr-FR" dirty="0"/>
              <a:t>Retrouver qui JE SUIS, mais qui suis-je? </a:t>
            </a:r>
            <a:r>
              <a:rPr lang="fr-FR" dirty="0">
                <a:effectLst/>
              </a:rPr>
              <a:t> </a:t>
            </a:r>
          </a:p>
          <a:p>
            <a:pPr lvl="1">
              <a:buFontTx/>
              <a:buChar char="-"/>
            </a:pPr>
            <a:r>
              <a:rPr lang="fr-FR" sz="2800" dirty="0"/>
              <a:t>Je suis Lumière Amour, Joie, Paix, Sérénité, Harmonie, </a:t>
            </a:r>
          </a:p>
          <a:p>
            <a:pPr marL="457200" lvl="1" indent="0">
              <a:buNone/>
            </a:pPr>
            <a:r>
              <a:rPr lang="fr-FR" sz="2800" dirty="0"/>
              <a:t>un Potentiel qui tend vers l’infini, une essence d’être, une Perfection Divine</a:t>
            </a:r>
          </a:p>
          <a:p>
            <a:pPr lvl="1">
              <a:buFontTx/>
              <a:buChar char="-"/>
            </a:pPr>
            <a:r>
              <a:rPr lang="fr-FR" sz="2800" dirty="0"/>
              <a:t>J’ai  des talents exceptionnels qui me sont propres pour</a:t>
            </a:r>
          </a:p>
          <a:p>
            <a:pPr marL="457200" lvl="1" indent="0">
              <a:buNone/>
            </a:pPr>
            <a:r>
              <a:rPr lang="fr-FR" sz="2800" dirty="0"/>
              <a:t>faire l’expérience de la Vie et remplir ma mission d’âme.</a:t>
            </a:r>
          </a:p>
          <a:p>
            <a:endParaRPr lang="fr-FR" dirty="0"/>
          </a:p>
        </p:txBody>
      </p:sp>
      <p:pic>
        <p:nvPicPr>
          <p:cNvPr id="4" name="Image 3">
            <a:extLst>
              <a:ext uri="{FF2B5EF4-FFF2-40B4-BE49-F238E27FC236}">
                <a16:creationId xmlns:a16="http://schemas.microsoft.com/office/drawing/2014/main" id="{4466597A-248E-B04C-AD96-F2DACC48E059}"/>
              </a:ext>
            </a:extLst>
          </p:cNvPr>
          <p:cNvPicPr>
            <a:picLocks noChangeAspect="1"/>
          </p:cNvPicPr>
          <p:nvPr/>
        </p:nvPicPr>
        <p:blipFill>
          <a:blip r:embed="rId2"/>
          <a:stretch>
            <a:fillRect/>
          </a:stretch>
        </p:blipFill>
        <p:spPr>
          <a:xfrm>
            <a:off x="9618752" y="1845064"/>
            <a:ext cx="2116047" cy="2116047"/>
          </a:xfrm>
          <a:prstGeom prst="rect">
            <a:avLst/>
          </a:prstGeom>
        </p:spPr>
      </p:pic>
    </p:spTree>
    <p:extLst>
      <p:ext uri="{BB962C8B-B14F-4D97-AF65-F5344CB8AC3E}">
        <p14:creationId xmlns:p14="http://schemas.microsoft.com/office/powerpoint/2010/main" val="9647721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4074</TotalTime>
  <Words>3272</Words>
  <Application>Microsoft Macintosh PowerPoint</Application>
  <PresentationFormat>Grand écran</PresentationFormat>
  <Paragraphs>529</Paragraphs>
  <Slides>48</Slides>
  <Notes>7</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48</vt:i4>
      </vt:variant>
    </vt:vector>
  </HeadingPairs>
  <TitlesOfParts>
    <vt:vector size="60" baseType="lpstr">
      <vt:lpstr>Apple Chancery</vt:lpstr>
      <vt:lpstr>Arial</vt:lpstr>
      <vt:lpstr>Calibri</vt:lpstr>
      <vt:lpstr>Calibri Light</vt:lpstr>
      <vt:lpstr>Cambria Math</vt:lpstr>
      <vt:lpstr>firasans</vt:lpstr>
      <vt:lpstr>Lucida Blackletter</vt:lpstr>
      <vt:lpstr>Monotype Corsiva</vt:lpstr>
      <vt:lpstr>Palatino Linotype</vt:lpstr>
      <vt:lpstr>Tahoma</vt:lpstr>
      <vt:lpstr>Wingdings</vt:lpstr>
      <vt:lpstr>Thème Office</vt:lpstr>
      <vt:lpstr>Présentation PowerPoint</vt:lpstr>
      <vt:lpstr>Mission de vie, mission d’âme  Mission d’incarnation   Catherine Henry-Plessier  </vt:lpstr>
      <vt:lpstr>Qu’est ce que c’est?</vt:lpstr>
      <vt:lpstr>Notre vraie mission d’incarnation</vt:lpstr>
      <vt:lpstr>Notre âme répond exactement à nos pensées au doigt et à l’œil.</vt:lpstr>
      <vt:lpstr>L’illumination</vt:lpstr>
      <vt:lpstr>Pour vivre cette expérience</vt:lpstr>
      <vt:lpstr>Après notre incarnation  </vt:lpstr>
      <vt:lpstr>Comment reconnecter notre vraie nature et Comment aller vers notre de mission vie ?   </vt:lpstr>
      <vt:lpstr>Présentation PowerPoint</vt:lpstr>
      <vt:lpstr>JE SUIS </vt:lpstr>
      <vt:lpstr> </vt:lpstr>
      <vt:lpstr>Présentation PowerPoint</vt:lpstr>
      <vt:lpstr>Présentation PowerPoint</vt:lpstr>
      <vt:lpstr>Notre couche de personnalité extérieure, notre humanité</vt:lpstr>
      <vt:lpstr>Présentation PowerPoint</vt:lpstr>
      <vt:lpstr>Les mémoires </vt:lpstr>
      <vt:lpstr>Présentation PowerPoint</vt:lpstr>
      <vt:lpstr>Mon histoire, mes blessures</vt:lpstr>
      <vt:lpstr>Présentation PowerPoint</vt:lpstr>
      <vt:lpstr>Présentation PowerPoint</vt:lpstr>
      <vt:lpstr>     1. J’appelle mon JE SUIS à se manifester  </vt:lpstr>
      <vt:lpstr>2. Je répare les mémoires, libère mes talents et mon énergie bloquée</vt:lpstr>
      <vt:lpstr>Les Etats d’expansion de conscience,  A - Définitions générales (ref D Lussan)</vt:lpstr>
      <vt:lpstr> B - Définition objective, neurophysiologique des EEC         et définition subjective </vt:lpstr>
      <vt:lpstr>Présentation PowerPoint</vt:lpstr>
      <vt:lpstr>C - Les techniques d’EEC 1</vt:lpstr>
      <vt:lpstr>D - Les techniques d’EEC 2</vt:lpstr>
      <vt:lpstr> E - Les techniques d’EEC 3 La technique Monroe</vt:lpstr>
      <vt:lpstr>      F - Je ne suis pas qu’un corps Physique 1 </vt:lpstr>
      <vt:lpstr>Présentation PowerPoint</vt:lpstr>
      <vt:lpstr>G - Je ne suis pas qu’un corps Physique 2 les méridiens, les nadis</vt:lpstr>
      <vt:lpstr>H - Les états d’expansion de conscience </vt:lpstr>
      <vt:lpstr>Présentation PowerPoint</vt:lpstr>
      <vt:lpstr>I - Approche subjective des EEC</vt:lpstr>
      <vt:lpstr>  </vt:lpstr>
      <vt:lpstr>Présentation PowerPoint</vt:lpstr>
      <vt:lpstr>Présentation PowerPoint</vt:lpstr>
      <vt:lpstr>Présentation PowerPoint</vt:lpstr>
      <vt:lpstr>Présentation PowerPoint</vt:lpstr>
      <vt:lpstr>4. Je passe à l’action, j’agis, je concrétise</vt:lpstr>
      <vt:lpstr>5. « Je suis » se réveille, je concrétise ma mission  </vt:lpstr>
      <vt:lpstr>6. Observer votre vie et les synchronicités</vt:lpstr>
      <vt:lpstr>7. Votre mission se dessinera jour après jour</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mission de vie  Mission d’incarnation  Dr Catherine Henry-Plessier  </dc:title>
  <dc:creator>Microsoft Office User</dc:creator>
  <cp:lastModifiedBy>Microsoft Office User</cp:lastModifiedBy>
  <cp:revision>64</cp:revision>
  <dcterms:created xsi:type="dcterms:W3CDTF">2022-11-23T10:03:45Z</dcterms:created>
  <dcterms:modified xsi:type="dcterms:W3CDTF">2023-03-04T12:07:16Z</dcterms:modified>
</cp:coreProperties>
</file>